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0"/>
  </p:notesMasterIdLst>
  <p:handoutMasterIdLst>
    <p:handoutMasterId r:id="rId41"/>
  </p:handoutMasterIdLst>
  <p:sldIdLst>
    <p:sldId id="256" r:id="rId3"/>
    <p:sldId id="262" r:id="rId4"/>
    <p:sldId id="259" r:id="rId5"/>
    <p:sldId id="260" r:id="rId6"/>
    <p:sldId id="261" r:id="rId7"/>
    <p:sldId id="263" r:id="rId8"/>
    <p:sldId id="264" r:id="rId9"/>
    <p:sldId id="300" r:id="rId10"/>
    <p:sldId id="266" r:id="rId11"/>
    <p:sldId id="267" r:id="rId12"/>
    <p:sldId id="268" r:id="rId13"/>
    <p:sldId id="269" r:id="rId14"/>
    <p:sldId id="270" r:id="rId15"/>
    <p:sldId id="271" r:id="rId16"/>
    <p:sldId id="272" r:id="rId17"/>
    <p:sldId id="273" r:id="rId18"/>
    <p:sldId id="274" r:id="rId19"/>
    <p:sldId id="275" r:id="rId20"/>
    <p:sldId id="257" r:id="rId21"/>
    <p:sldId id="278" r:id="rId22"/>
    <p:sldId id="279" r:id="rId23"/>
    <p:sldId id="276" r:id="rId24"/>
    <p:sldId id="280" r:id="rId25"/>
    <p:sldId id="281" r:id="rId26"/>
    <p:sldId id="282" r:id="rId27"/>
    <p:sldId id="283" r:id="rId28"/>
    <p:sldId id="284" r:id="rId29"/>
    <p:sldId id="288" r:id="rId30"/>
    <p:sldId id="289" r:id="rId31"/>
    <p:sldId id="290" r:id="rId32"/>
    <p:sldId id="291" r:id="rId33"/>
    <p:sldId id="292" r:id="rId34"/>
    <p:sldId id="293" r:id="rId35"/>
    <p:sldId id="294" r:id="rId36"/>
    <p:sldId id="295" r:id="rId37"/>
    <p:sldId id="303"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62311-6612-A753-7160-3788F5AE972D}" name="Bayer, Carrie E CTR OSD OUSD R-E (USA)" initials="BCECOORE(" userId="S::carrie.e.bayer.ctr@mail.mil::f8dba5ef-0015-4e16-ac5f-1ed7a28d05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autoAdjust="0"/>
    <p:restoredTop sz="95182" autoAdjust="0"/>
  </p:normalViewPr>
  <p:slideViewPr>
    <p:cSldViewPr snapToGrid="0">
      <p:cViewPr varScale="1">
        <p:scale>
          <a:sx n="63" d="100"/>
          <a:sy n="63" d="100"/>
        </p:scale>
        <p:origin x="528"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0E9CBA-9851-46C1-8C81-75B055711507}" type="datetime1">
              <a:rPr lang="en-US" smtClean="0"/>
              <a:t>6/20/2023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AB992C-1C26-4A22-B109-553A8B9945E3}" type="slidenum">
              <a:rPr lang="en-US" smtClean="0"/>
              <a:t>‹#›</a:t>
            </a:fld>
            <a:endParaRPr lang="en-US" dirty="0"/>
          </a:p>
        </p:txBody>
      </p:sp>
    </p:spTree>
    <p:extLst>
      <p:ext uri="{BB962C8B-B14F-4D97-AF65-F5344CB8AC3E}">
        <p14:creationId xmlns:p14="http://schemas.microsoft.com/office/powerpoint/2010/main" val="57753836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5208A-FCC5-4BBB-A5A4-6C99994A5E4B}" type="datetime1">
              <a:rPr lang="en-US" smtClean="0"/>
              <a:t>6/20/2023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1845D-0BBA-4FDB-B5C9-5392FA405068}" type="slidenum">
              <a:rPr lang="en-US" smtClean="0"/>
              <a:t>‹#›</a:t>
            </a:fld>
            <a:endParaRPr lang="en-US" dirty="0"/>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a:t>
            </a:fld>
            <a:endParaRPr lang="en-US" dirty="0"/>
          </a:p>
        </p:txBody>
      </p:sp>
      <p:sp>
        <p:nvSpPr>
          <p:cNvPr id="5" name="Date Placeholder 4">
            <a:extLst>
              <a:ext uri="{FF2B5EF4-FFF2-40B4-BE49-F238E27FC236}">
                <a16:creationId xmlns:a16="http://schemas.microsoft.com/office/drawing/2014/main" id="{8F8390EC-5ADB-448D-AD88-EE73AD8B87C8}"/>
              </a:ext>
            </a:extLst>
          </p:cNvPr>
          <p:cNvSpPr>
            <a:spLocks noGrp="1"/>
          </p:cNvSpPr>
          <p:nvPr>
            <p:ph type="dt" idx="1"/>
          </p:nvPr>
        </p:nvSpPr>
        <p:spPr/>
        <p:txBody>
          <a:bodyPr/>
          <a:lstStyle/>
          <a:p>
            <a:fld id="{BE90E576-4E24-46E1-8628-E8090E9CEF7D}" type="datetime1">
              <a:rPr lang="en-US" smtClean="0"/>
              <a:t>6/20/2023</a:t>
            </a:fld>
            <a:endParaRPr lang="en-US" dirty="0"/>
          </a:p>
        </p:txBody>
      </p:sp>
    </p:spTree>
    <p:extLst>
      <p:ext uri="{BB962C8B-B14F-4D97-AF65-F5344CB8AC3E}">
        <p14:creationId xmlns:p14="http://schemas.microsoft.com/office/powerpoint/2010/main" val="263695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1059DF-3C83-4274-B8E7-251153FC810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a:extLst>
              <a:ext uri="{FF2B5EF4-FFF2-40B4-BE49-F238E27FC236}">
                <a16:creationId xmlns:a16="http://schemas.microsoft.com/office/drawing/2014/main" id="{AC2C7B68-3A53-4A0D-9CDC-33EE558FEF22}"/>
              </a:ext>
            </a:extLst>
          </p:cNvPr>
          <p:cNvSpPr>
            <a:spLocks noGrp="1"/>
          </p:cNvSpPr>
          <p:nvPr>
            <p:ph type="dt" idx="1"/>
          </p:nvPr>
        </p:nvSpPr>
        <p:spPr/>
        <p:txBody>
          <a:bodyPr/>
          <a:lstStyle/>
          <a:p>
            <a:fld id="{AC6B6C91-58D5-4726-8603-A00AE80DD31B}" type="datetime1">
              <a:rPr lang="en-US" smtClean="0"/>
              <a:t>6/20/2023</a:t>
            </a:fld>
            <a:endParaRPr lang="en-US" dirty="0"/>
          </a:p>
        </p:txBody>
      </p:sp>
    </p:spTree>
    <p:extLst>
      <p:ext uri="{BB962C8B-B14F-4D97-AF65-F5344CB8AC3E}">
        <p14:creationId xmlns:p14="http://schemas.microsoft.com/office/powerpoint/2010/main" val="335181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1059DF-3C83-4274-B8E7-251153FC810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a:extLst>
              <a:ext uri="{FF2B5EF4-FFF2-40B4-BE49-F238E27FC236}">
                <a16:creationId xmlns:a16="http://schemas.microsoft.com/office/drawing/2014/main" id="{AC2C7B68-3A53-4A0D-9CDC-33EE558FEF22}"/>
              </a:ext>
            </a:extLst>
          </p:cNvPr>
          <p:cNvSpPr>
            <a:spLocks noGrp="1"/>
          </p:cNvSpPr>
          <p:nvPr>
            <p:ph type="dt" idx="1"/>
          </p:nvPr>
        </p:nvSpPr>
        <p:spPr/>
        <p:txBody>
          <a:bodyPr/>
          <a:lstStyle/>
          <a:p>
            <a:fld id="{3235AF0E-8D44-4C98-BCF8-B7F9FFE5614E}" type="datetime1">
              <a:rPr lang="en-US" smtClean="0"/>
              <a:t>6/20/2023</a:t>
            </a:fld>
            <a:endParaRPr lang="en-US" dirty="0"/>
          </a:p>
        </p:txBody>
      </p:sp>
    </p:spTree>
    <p:extLst>
      <p:ext uri="{BB962C8B-B14F-4D97-AF65-F5344CB8AC3E}">
        <p14:creationId xmlns:p14="http://schemas.microsoft.com/office/powerpoint/2010/main" val="3619065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outdoor, truck, parked, engine&#10;&#10;Description automatically generated">
            <a:extLst>
              <a:ext uri="{FF2B5EF4-FFF2-40B4-BE49-F238E27FC236}">
                <a16:creationId xmlns:a16="http://schemas.microsoft.com/office/drawing/2014/main" id="{FAE5D601-908B-7A45-B2FB-6AC68C53F1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6971" y="1649413"/>
            <a:ext cx="9144000" cy="1425575"/>
          </a:xfrm>
        </p:spPr>
        <p:txBody>
          <a:bodyPr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476971" y="3819860"/>
            <a:ext cx="7676429" cy="1971340"/>
          </a:xfrm>
        </p:spPr>
        <p:txBody>
          <a:bodyPr/>
          <a:lstStyle>
            <a:lvl1pPr marL="0" indent="0" algn="l">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5" name="Footer Placeholder 4"/>
          <p:cNvSpPr>
            <a:spLocks noGrp="1"/>
          </p:cNvSpPr>
          <p:nvPr>
            <p:ph type="ftr" sz="quarter" idx="11"/>
          </p:nvPr>
        </p:nvSpPr>
        <p:spPr/>
        <p:txBody>
          <a:bodyPr/>
          <a:lstStyle>
            <a:lvl1pPr>
              <a:defRPr/>
            </a:lvl1pPr>
          </a:lstStyle>
          <a:p>
            <a:r>
              <a:rPr lang="en-US" dirty="0"/>
              <a:t>UNCLASSIFIED</a:t>
            </a:r>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dirty="0"/>
          </a:p>
        </p:txBody>
      </p:sp>
      <p:pic>
        <p:nvPicPr>
          <p:cNvPr id="8" name="Picture 7">
            <a:extLst>
              <a:ext uri="{FF2B5EF4-FFF2-40B4-BE49-F238E27FC236}">
                <a16:creationId xmlns:a16="http://schemas.microsoft.com/office/drawing/2014/main" id="{766573AE-BE96-4E45-8B76-038220222B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1" y="153388"/>
            <a:ext cx="731520" cy="731520"/>
          </a:xfrm>
          <a:prstGeom prst="rect">
            <a:avLst/>
          </a:prstGeom>
        </p:spPr>
      </p:pic>
      <p:pic>
        <p:nvPicPr>
          <p:cNvPr id="9" name="Picture 8">
            <a:extLst>
              <a:ext uri="{FF2B5EF4-FFF2-40B4-BE49-F238E27FC236}">
                <a16:creationId xmlns:a16="http://schemas.microsoft.com/office/drawing/2014/main" id="{5578262B-9CF4-0E4B-8BAD-A23C1A3FA842}"/>
              </a:ext>
            </a:extLst>
          </p:cNvPr>
          <p:cNvPicPr>
            <a:picLocks noChangeAspect="1"/>
          </p:cNvPicPr>
          <p:nvPr userDrawn="1"/>
        </p:nvPicPr>
        <p:blipFill>
          <a:blip r:embed="rId4"/>
          <a:stretch>
            <a:fillRect/>
          </a:stretch>
        </p:blipFill>
        <p:spPr>
          <a:xfrm>
            <a:off x="10092893" y="153388"/>
            <a:ext cx="731520" cy="73152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68984" y="107668"/>
            <a:ext cx="821672" cy="822960"/>
          </a:xfrm>
          <a:prstGeom prst="rect">
            <a:avLst/>
          </a:prstGeom>
        </p:spPr>
      </p:pic>
    </p:spTree>
    <p:extLst>
      <p:ext uri="{BB962C8B-B14F-4D97-AF65-F5344CB8AC3E}">
        <p14:creationId xmlns:p14="http://schemas.microsoft.com/office/powerpoint/2010/main" val="260446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063A-A0F6-4AE0-9FCB-37659403A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1C407-3298-4DF5-939C-A41733BB6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7B5C-02C7-48AA-8C6D-6E053D5281D7}"/>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5" name="Footer Placeholder 4">
            <a:extLst>
              <a:ext uri="{FF2B5EF4-FFF2-40B4-BE49-F238E27FC236}">
                <a16:creationId xmlns:a16="http://schemas.microsoft.com/office/drawing/2014/main" id="{2D35195A-D8A8-4B5D-90C6-C431454F118A}"/>
              </a:ext>
            </a:extLst>
          </p:cNvPr>
          <p:cNvSpPr>
            <a:spLocks noGrp="1"/>
          </p:cNvSpPr>
          <p:nvPr>
            <p:ph type="ftr" sz="quarter" idx="11"/>
          </p:nvPr>
        </p:nvSpPr>
        <p:spPr/>
        <p:txBody>
          <a:bodyPr/>
          <a:lstStyle/>
          <a:p>
            <a:r>
              <a:rPr lang="en-US"/>
              <a:t>UNCLASSIFIED</a:t>
            </a:r>
            <a:endParaRPr lang="en-US" dirty="0"/>
          </a:p>
        </p:txBody>
      </p:sp>
      <p:sp>
        <p:nvSpPr>
          <p:cNvPr id="6" name="Slide Number Placeholder 5">
            <a:extLst>
              <a:ext uri="{FF2B5EF4-FFF2-40B4-BE49-F238E27FC236}">
                <a16:creationId xmlns:a16="http://schemas.microsoft.com/office/drawing/2014/main" id="{555F8CA5-F5EC-4FBA-85BC-2D56159AC15C}"/>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422474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A1C8-DC1E-4F1A-A942-5E74A20CE8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33A3D-2DAB-4F45-A57C-4916E1B7D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0532B5-72DA-42E0-9CBA-52B81DBB5C4C}"/>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5" name="Footer Placeholder 4">
            <a:extLst>
              <a:ext uri="{FF2B5EF4-FFF2-40B4-BE49-F238E27FC236}">
                <a16:creationId xmlns:a16="http://schemas.microsoft.com/office/drawing/2014/main" id="{03C8C14A-46E4-495C-9944-DA44FBF8BE18}"/>
              </a:ext>
            </a:extLst>
          </p:cNvPr>
          <p:cNvSpPr>
            <a:spLocks noGrp="1"/>
          </p:cNvSpPr>
          <p:nvPr>
            <p:ph type="ftr" sz="quarter" idx="11"/>
          </p:nvPr>
        </p:nvSpPr>
        <p:spPr/>
        <p:txBody>
          <a:bodyPr/>
          <a:lstStyle/>
          <a:p>
            <a:r>
              <a:rPr lang="en-US"/>
              <a:t>UNCLASSIFIED</a:t>
            </a:r>
            <a:endParaRPr lang="en-US" dirty="0"/>
          </a:p>
        </p:txBody>
      </p:sp>
      <p:sp>
        <p:nvSpPr>
          <p:cNvPr id="6" name="Slide Number Placeholder 5">
            <a:extLst>
              <a:ext uri="{FF2B5EF4-FFF2-40B4-BE49-F238E27FC236}">
                <a16:creationId xmlns:a16="http://schemas.microsoft.com/office/drawing/2014/main" id="{CDCD57A7-1268-4B63-889A-C94ACB1C13C3}"/>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379546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88C3-67CE-42D3-97E9-1632E6F5E7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31353-7760-4211-B8DE-92CEAAA353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0C6D1-ABAC-450C-9B78-B9883EF9BA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00938C-33CE-4BCA-9CDE-1F2121585D1B}"/>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B6584FC5-60C9-4CEB-B5CB-A63179B31128}"/>
              </a:ext>
            </a:extLst>
          </p:cNvPr>
          <p:cNvSpPr>
            <a:spLocks noGrp="1"/>
          </p:cNvSpPr>
          <p:nvPr>
            <p:ph type="ftr" sz="quarter" idx="11"/>
          </p:nvPr>
        </p:nvSpPr>
        <p:spPr/>
        <p:txBody>
          <a:bodyPr/>
          <a:lstStyle/>
          <a:p>
            <a:r>
              <a:rPr lang="en-US"/>
              <a:t>UNCLASSIFIED</a:t>
            </a:r>
            <a:endParaRPr lang="en-US" dirty="0"/>
          </a:p>
        </p:txBody>
      </p:sp>
      <p:sp>
        <p:nvSpPr>
          <p:cNvPr id="7" name="Slide Number Placeholder 6">
            <a:extLst>
              <a:ext uri="{FF2B5EF4-FFF2-40B4-BE49-F238E27FC236}">
                <a16:creationId xmlns:a16="http://schemas.microsoft.com/office/drawing/2014/main" id="{AEF0A20A-CB4D-43DF-BAE8-2DD279714308}"/>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1599826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0082-8DC0-4CEB-AC08-AEF5D3DE38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C1579-6738-4A4B-87C4-32B665F4B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9B8A5-50AD-4F21-BD2A-0540C171D7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25E74B-4E23-4C20-A2DE-90A402C7A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BE1D5-FEEF-4DAE-8468-4855E9E384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D88430-1429-4EA7-9D82-A1E24FDC9C93}"/>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8" name="Footer Placeholder 7">
            <a:extLst>
              <a:ext uri="{FF2B5EF4-FFF2-40B4-BE49-F238E27FC236}">
                <a16:creationId xmlns:a16="http://schemas.microsoft.com/office/drawing/2014/main" id="{309742C1-1BD3-467C-811F-67474A35CBA9}"/>
              </a:ext>
            </a:extLst>
          </p:cNvPr>
          <p:cNvSpPr>
            <a:spLocks noGrp="1"/>
          </p:cNvSpPr>
          <p:nvPr>
            <p:ph type="ftr" sz="quarter" idx="11"/>
          </p:nvPr>
        </p:nvSpPr>
        <p:spPr/>
        <p:txBody>
          <a:bodyPr/>
          <a:lstStyle/>
          <a:p>
            <a:r>
              <a:rPr lang="en-US"/>
              <a:t>UNCLASSIFIED</a:t>
            </a:r>
            <a:endParaRPr lang="en-US" dirty="0"/>
          </a:p>
        </p:txBody>
      </p:sp>
      <p:sp>
        <p:nvSpPr>
          <p:cNvPr id="9" name="Slide Number Placeholder 8">
            <a:extLst>
              <a:ext uri="{FF2B5EF4-FFF2-40B4-BE49-F238E27FC236}">
                <a16:creationId xmlns:a16="http://schemas.microsoft.com/office/drawing/2014/main" id="{D013EF9C-EC6A-4F3D-8162-F73DC2C5E5FE}"/>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369627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D8A6-4067-4CDD-8784-DCF80616D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E3E43D-8FCE-4068-8DED-AE118F558F7F}"/>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4" name="Footer Placeholder 3">
            <a:extLst>
              <a:ext uri="{FF2B5EF4-FFF2-40B4-BE49-F238E27FC236}">
                <a16:creationId xmlns:a16="http://schemas.microsoft.com/office/drawing/2014/main" id="{4A4A577F-81C0-4169-A8F2-7425F4385495}"/>
              </a:ext>
            </a:extLst>
          </p:cNvPr>
          <p:cNvSpPr>
            <a:spLocks noGrp="1"/>
          </p:cNvSpPr>
          <p:nvPr>
            <p:ph type="ftr" sz="quarter" idx="11"/>
          </p:nvPr>
        </p:nvSpPr>
        <p:spPr/>
        <p:txBody>
          <a:bodyPr/>
          <a:lstStyle/>
          <a:p>
            <a:r>
              <a:rPr lang="en-US"/>
              <a:t>UNCLASSIFIED</a:t>
            </a:r>
            <a:endParaRPr lang="en-US" dirty="0"/>
          </a:p>
        </p:txBody>
      </p:sp>
      <p:sp>
        <p:nvSpPr>
          <p:cNvPr id="5" name="Slide Number Placeholder 4">
            <a:extLst>
              <a:ext uri="{FF2B5EF4-FFF2-40B4-BE49-F238E27FC236}">
                <a16:creationId xmlns:a16="http://schemas.microsoft.com/office/drawing/2014/main" id="{FF6DFEF0-BFA1-4540-A33B-46854171C7E1}"/>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398132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053F7-C9AA-42E7-B54D-B947EB38D3C2}"/>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3" name="Footer Placeholder 2">
            <a:extLst>
              <a:ext uri="{FF2B5EF4-FFF2-40B4-BE49-F238E27FC236}">
                <a16:creationId xmlns:a16="http://schemas.microsoft.com/office/drawing/2014/main" id="{A7B97A0A-9221-499D-940F-4CCAB3C2252A}"/>
              </a:ext>
            </a:extLst>
          </p:cNvPr>
          <p:cNvSpPr>
            <a:spLocks noGrp="1"/>
          </p:cNvSpPr>
          <p:nvPr>
            <p:ph type="ftr" sz="quarter" idx="11"/>
          </p:nvPr>
        </p:nvSpPr>
        <p:spPr/>
        <p:txBody>
          <a:bodyPr/>
          <a:lstStyle/>
          <a:p>
            <a:r>
              <a:rPr lang="en-US"/>
              <a:t>UNCLASSIFIED</a:t>
            </a:r>
            <a:endParaRPr lang="en-US" dirty="0"/>
          </a:p>
        </p:txBody>
      </p:sp>
      <p:sp>
        <p:nvSpPr>
          <p:cNvPr id="4" name="Slide Number Placeholder 3">
            <a:extLst>
              <a:ext uri="{FF2B5EF4-FFF2-40B4-BE49-F238E27FC236}">
                <a16:creationId xmlns:a16="http://schemas.microsoft.com/office/drawing/2014/main" id="{95CC19FD-B03B-4371-95ED-B9B439B97411}"/>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358201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9828-4541-4CB9-BBDF-2545D8C35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C726D2-70DE-4FA5-8E4D-BB364DDA1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F0DDF5-A568-436D-8A99-84471DECF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093FE-77C0-4D41-B902-1EDBE0290715}"/>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B4918347-EE19-49C1-BF85-281AAECBD485}"/>
              </a:ext>
            </a:extLst>
          </p:cNvPr>
          <p:cNvSpPr>
            <a:spLocks noGrp="1"/>
          </p:cNvSpPr>
          <p:nvPr>
            <p:ph type="ftr" sz="quarter" idx="11"/>
          </p:nvPr>
        </p:nvSpPr>
        <p:spPr/>
        <p:txBody>
          <a:bodyPr/>
          <a:lstStyle/>
          <a:p>
            <a:r>
              <a:rPr lang="en-US"/>
              <a:t>UNCLASSIFIED</a:t>
            </a:r>
            <a:endParaRPr lang="en-US" dirty="0"/>
          </a:p>
        </p:txBody>
      </p:sp>
      <p:sp>
        <p:nvSpPr>
          <p:cNvPr id="7" name="Slide Number Placeholder 6">
            <a:extLst>
              <a:ext uri="{FF2B5EF4-FFF2-40B4-BE49-F238E27FC236}">
                <a16:creationId xmlns:a16="http://schemas.microsoft.com/office/drawing/2014/main" id="{60EFF9A9-77F9-45AF-AEF0-A2DA2D000EA3}"/>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292958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E075-D8E7-4337-B84F-4092F9934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4F012-A368-4908-B270-A1C6151BB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9F4721-2E4C-4BA2-9234-64CFD9336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78EBC-D6FF-4521-97ED-9BC562287706}"/>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DCB4F42A-B881-42B3-B1BA-E52DD839AAF3}"/>
              </a:ext>
            </a:extLst>
          </p:cNvPr>
          <p:cNvSpPr>
            <a:spLocks noGrp="1"/>
          </p:cNvSpPr>
          <p:nvPr>
            <p:ph type="ftr" sz="quarter" idx="11"/>
          </p:nvPr>
        </p:nvSpPr>
        <p:spPr/>
        <p:txBody>
          <a:bodyPr/>
          <a:lstStyle/>
          <a:p>
            <a:r>
              <a:rPr lang="en-US"/>
              <a:t>UNCLASSIFIED</a:t>
            </a:r>
            <a:endParaRPr lang="en-US" dirty="0"/>
          </a:p>
        </p:txBody>
      </p:sp>
      <p:sp>
        <p:nvSpPr>
          <p:cNvPr id="7" name="Slide Number Placeholder 6">
            <a:extLst>
              <a:ext uri="{FF2B5EF4-FFF2-40B4-BE49-F238E27FC236}">
                <a16:creationId xmlns:a16="http://schemas.microsoft.com/office/drawing/2014/main" id="{03273988-CDC1-42B1-9645-CD7AE5352E21}"/>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161127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A3B8-1866-47A3-9528-A02BF15169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93D53-E872-4AF3-BBD7-28F0B1745D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0A046-62DC-48F1-9DF8-A3F2F0EEBA8F}"/>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5" name="Footer Placeholder 4">
            <a:extLst>
              <a:ext uri="{FF2B5EF4-FFF2-40B4-BE49-F238E27FC236}">
                <a16:creationId xmlns:a16="http://schemas.microsoft.com/office/drawing/2014/main" id="{E7C6A9AB-08A5-4D26-8859-CCE4C7A384A6}"/>
              </a:ext>
            </a:extLst>
          </p:cNvPr>
          <p:cNvSpPr>
            <a:spLocks noGrp="1"/>
          </p:cNvSpPr>
          <p:nvPr>
            <p:ph type="ftr" sz="quarter" idx="11"/>
          </p:nvPr>
        </p:nvSpPr>
        <p:spPr/>
        <p:txBody>
          <a:bodyPr/>
          <a:lstStyle/>
          <a:p>
            <a:r>
              <a:rPr lang="en-US"/>
              <a:t>UNCLASSIFIED</a:t>
            </a:r>
            <a:endParaRPr lang="en-US" dirty="0"/>
          </a:p>
        </p:txBody>
      </p:sp>
      <p:sp>
        <p:nvSpPr>
          <p:cNvPr id="6" name="Slide Number Placeholder 5">
            <a:extLst>
              <a:ext uri="{FF2B5EF4-FFF2-40B4-BE49-F238E27FC236}">
                <a16:creationId xmlns:a16="http://schemas.microsoft.com/office/drawing/2014/main" id="{D31652E0-5073-4ACE-800B-6C744CE11433}"/>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104152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45FDE-1A5E-43AE-86E1-447C322F5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4EDB56-A2BA-4D11-AA78-CB4EDB212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BD52-0B9A-49CC-B74C-1BE7F93DF223}"/>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5" name="Footer Placeholder 4">
            <a:extLst>
              <a:ext uri="{FF2B5EF4-FFF2-40B4-BE49-F238E27FC236}">
                <a16:creationId xmlns:a16="http://schemas.microsoft.com/office/drawing/2014/main" id="{0A47A488-7C7A-4FFB-A994-0AF9AC448C2E}"/>
              </a:ext>
            </a:extLst>
          </p:cNvPr>
          <p:cNvSpPr>
            <a:spLocks noGrp="1"/>
          </p:cNvSpPr>
          <p:nvPr>
            <p:ph type="ftr" sz="quarter" idx="11"/>
          </p:nvPr>
        </p:nvSpPr>
        <p:spPr/>
        <p:txBody>
          <a:bodyPr/>
          <a:lstStyle/>
          <a:p>
            <a:r>
              <a:rPr lang="en-US"/>
              <a:t>UNCLASSIFIED</a:t>
            </a:r>
            <a:endParaRPr lang="en-US" dirty="0"/>
          </a:p>
        </p:txBody>
      </p:sp>
      <p:sp>
        <p:nvSpPr>
          <p:cNvPr id="6" name="Slide Number Placeholder 5">
            <a:extLst>
              <a:ext uri="{FF2B5EF4-FFF2-40B4-BE49-F238E27FC236}">
                <a16:creationId xmlns:a16="http://schemas.microsoft.com/office/drawing/2014/main" id="{1871C3D3-5844-4850-B625-0A89663684C7}"/>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7391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dirty="0"/>
          </a:p>
        </p:txBody>
      </p:sp>
      <p:sp>
        <p:nvSpPr>
          <p:cNvPr id="7" name="Date Placeholder 3">
            <a:extLst>
              <a:ext uri="{FF2B5EF4-FFF2-40B4-BE49-F238E27FC236}">
                <a16:creationId xmlns:a16="http://schemas.microsoft.com/office/drawing/2014/main" id="{4D9F9FA7-EB44-4D82-8C17-6D7EEC0D4C42}"/>
              </a:ext>
            </a:extLst>
          </p:cNvPr>
          <p:cNvSpPr>
            <a:spLocks noGrp="1"/>
          </p:cNvSpPr>
          <p:nvPr>
            <p:ph type="dt" sz="half" idx="2"/>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8" name="Footer Placeholder 4">
            <a:extLst>
              <a:ext uri="{FF2B5EF4-FFF2-40B4-BE49-F238E27FC236}">
                <a16:creationId xmlns:a16="http://schemas.microsoft.com/office/drawing/2014/main" id="{3ACBA332-1CA5-48EA-903B-202FEB26A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Tree>
    <p:extLst>
      <p:ext uri="{BB962C8B-B14F-4D97-AF65-F5344CB8AC3E}">
        <p14:creationId xmlns:p14="http://schemas.microsoft.com/office/powerpoint/2010/main" val="85177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lumMod val="60000"/>
                    <a:lumOff val="40000"/>
                  </a:schemeClr>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dirty="0"/>
          </a:p>
        </p:txBody>
      </p:sp>
      <p:sp>
        <p:nvSpPr>
          <p:cNvPr id="7" name="Date Placeholder 3">
            <a:extLst>
              <a:ext uri="{FF2B5EF4-FFF2-40B4-BE49-F238E27FC236}">
                <a16:creationId xmlns:a16="http://schemas.microsoft.com/office/drawing/2014/main" id="{97234151-2F63-479D-AD85-C965441ECCCA}"/>
              </a:ext>
            </a:extLst>
          </p:cNvPr>
          <p:cNvSpPr>
            <a:spLocks noGrp="1"/>
          </p:cNvSpPr>
          <p:nvPr>
            <p:ph type="dt" sz="half" idx="2"/>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8" name="Footer Placeholder 4">
            <a:extLst>
              <a:ext uri="{FF2B5EF4-FFF2-40B4-BE49-F238E27FC236}">
                <a16:creationId xmlns:a16="http://schemas.microsoft.com/office/drawing/2014/main" id="{4CC03B33-6232-4FE4-AF03-C5B493232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Tree>
    <p:extLst>
      <p:ext uri="{BB962C8B-B14F-4D97-AF65-F5344CB8AC3E}">
        <p14:creationId xmlns:p14="http://schemas.microsoft.com/office/powerpoint/2010/main" val="52824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3189" y="1232066"/>
            <a:ext cx="5181600" cy="47997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6421" y="1232067"/>
            <a:ext cx="5418483" cy="4799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dirty="0"/>
          </a:p>
        </p:txBody>
      </p:sp>
      <p:sp>
        <p:nvSpPr>
          <p:cNvPr id="8" name="Date Placeholder 3">
            <a:extLst>
              <a:ext uri="{FF2B5EF4-FFF2-40B4-BE49-F238E27FC236}">
                <a16:creationId xmlns:a16="http://schemas.microsoft.com/office/drawing/2014/main" id="{AA1EA093-2480-4E7E-BA59-D2744108304D}"/>
              </a:ext>
            </a:extLst>
          </p:cNvPr>
          <p:cNvSpPr>
            <a:spLocks noGrp="1"/>
          </p:cNvSpPr>
          <p:nvPr>
            <p:ph type="dt" sz="half" idx="13"/>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9" name="Footer Placeholder 4">
            <a:extLst>
              <a:ext uri="{FF2B5EF4-FFF2-40B4-BE49-F238E27FC236}">
                <a16:creationId xmlns:a16="http://schemas.microsoft.com/office/drawing/2014/main" id="{88D199A5-C22A-4763-AEF5-61757E625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Tree>
    <p:extLst>
      <p:ext uri="{BB962C8B-B14F-4D97-AF65-F5344CB8AC3E}">
        <p14:creationId xmlns:p14="http://schemas.microsoft.com/office/powerpoint/2010/main" val="397291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6400" y="16042"/>
            <a:ext cx="9678988" cy="834189"/>
          </a:xfrm>
        </p:spPr>
        <p:txBody>
          <a:bodyPr/>
          <a:lstStyle/>
          <a:p>
            <a:r>
              <a:rPr lang="en-US"/>
              <a:t>Click to edit Master title style</a:t>
            </a:r>
          </a:p>
        </p:txBody>
      </p:sp>
      <p:sp>
        <p:nvSpPr>
          <p:cNvPr id="3" name="Text Placeholder 2"/>
          <p:cNvSpPr>
            <a:spLocks noGrp="1"/>
          </p:cNvSpPr>
          <p:nvPr>
            <p:ph type="body" idx="1"/>
          </p:nvPr>
        </p:nvSpPr>
        <p:spPr>
          <a:xfrm>
            <a:off x="534988" y="10297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4988" y="202030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0424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20301"/>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95DF160-2252-4507-9087-606C83CDB7D9}" type="slidenum">
              <a:rPr lang="en-US" smtClean="0"/>
              <a:t>‹#›</a:t>
            </a:fld>
            <a:endParaRPr lang="en-US" dirty="0"/>
          </a:p>
        </p:txBody>
      </p:sp>
      <p:sp>
        <p:nvSpPr>
          <p:cNvPr id="10" name="Date Placeholder 3">
            <a:extLst>
              <a:ext uri="{FF2B5EF4-FFF2-40B4-BE49-F238E27FC236}">
                <a16:creationId xmlns:a16="http://schemas.microsoft.com/office/drawing/2014/main" id="{6E4EC7D7-95A3-48D0-9753-BB5BA6DE5328}"/>
              </a:ext>
            </a:extLst>
          </p:cNvPr>
          <p:cNvSpPr>
            <a:spLocks noGrp="1"/>
          </p:cNvSpPr>
          <p:nvPr>
            <p:ph type="dt" sz="half" idx="13"/>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11" name="Footer Placeholder 4">
            <a:extLst>
              <a:ext uri="{FF2B5EF4-FFF2-40B4-BE49-F238E27FC236}">
                <a16:creationId xmlns:a16="http://schemas.microsoft.com/office/drawing/2014/main" id="{991E6548-3DB6-4508-A5E5-1A150841103D}"/>
              </a:ext>
            </a:extLst>
          </p:cNvPr>
          <p:cNvSpPr>
            <a:spLocks noGrp="1"/>
          </p:cNvSpPr>
          <p:nvPr>
            <p:ph type="ftr" sz="quarter" idx="14"/>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Tree>
    <p:extLst>
      <p:ext uri="{BB962C8B-B14F-4D97-AF65-F5344CB8AC3E}">
        <p14:creationId xmlns:p14="http://schemas.microsoft.com/office/powerpoint/2010/main" val="30661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95DF160-2252-4507-9087-606C83CDB7D9}" type="slidenum">
              <a:rPr lang="en-US" smtClean="0"/>
              <a:t>‹#›</a:t>
            </a:fld>
            <a:endParaRPr lang="en-US" dirty="0"/>
          </a:p>
        </p:txBody>
      </p:sp>
      <p:sp>
        <p:nvSpPr>
          <p:cNvPr id="6" name="Date Placeholder 3">
            <a:extLst>
              <a:ext uri="{FF2B5EF4-FFF2-40B4-BE49-F238E27FC236}">
                <a16:creationId xmlns:a16="http://schemas.microsoft.com/office/drawing/2014/main" id="{3060B009-FD16-4F1A-B48D-5FA05A55E208}"/>
              </a:ext>
            </a:extLst>
          </p:cNvPr>
          <p:cNvSpPr>
            <a:spLocks noGrp="1"/>
          </p:cNvSpPr>
          <p:nvPr>
            <p:ph type="dt" sz="half" idx="2"/>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7" name="Footer Placeholder 4">
            <a:extLst>
              <a:ext uri="{FF2B5EF4-FFF2-40B4-BE49-F238E27FC236}">
                <a16:creationId xmlns:a16="http://schemas.microsoft.com/office/drawing/2014/main" id="{3FE74ECC-38CC-417E-B2DC-DD7C1C2BF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Tree>
    <p:extLst>
      <p:ext uri="{BB962C8B-B14F-4D97-AF65-F5344CB8AC3E}">
        <p14:creationId xmlns:p14="http://schemas.microsoft.com/office/powerpoint/2010/main" val="46908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5DF160-2252-4507-9087-606C83CDB7D9}" type="slidenum">
              <a:rPr lang="en-US" smtClean="0"/>
              <a:t>‹#›</a:t>
            </a:fld>
            <a:endParaRPr lang="en-US" dirty="0"/>
          </a:p>
        </p:txBody>
      </p:sp>
      <p:sp>
        <p:nvSpPr>
          <p:cNvPr id="5" name="Date Placeholder 3">
            <a:extLst>
              <a:ext uri="{FF2B5EF4-FFF2-40B4-BE49-F238E27FC236}">
                <a16:creationId xmlns:a16="http://schemas.microsoft.com/office/drawing/2014/main" id="{09BBAB1E-E46F-4A1A-9A25-3246A1EB8454}"/>
              </a:ext>
            </a:extLst>
          </p:cNvPr>
          <p:cNvSpPr>
            <a:spLocks noGrp="1"/>
          </p:cNvSpPr>
          <p:nvPr>
            <p:ph type="dt" sz="half" idx="2"/>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6" name="Footer Placeholder 4">
            <a:extLst>
              <a:ext uri="{FF2B5EF4-FFF2-40B4-BE49-F238E27FC236}">
                <a16:creationId xmlns:a16="http://schemas.microsoft.com/office/drawing/2014/main" id="{5DB2A9BD-CBF6-48F4-B10E-8E3F0C3E1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Tree>
    <p:extLst>
      <p:ext uri="{BB962C8B-B14F-4D97-AF65-F5344CB8AC3E}">
        <p14:creationId xmlns:p14="http://schemas.microsoft.com/office/powerpoint/2010/main" val="126008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920376" y="283030"/>
            <a:ext cx="10363200" cy="665135"/>
          </a:xfrm>
          <a:prstGeom prst="rect">
            <a:avLst/>
          </a:prstGeom>
          <a:noFill/>
          <a:ln w="9525">
            <a:noFill/>
            <a:miter lim="800000"/>
            <a:headEnd/>
            <a:tailEnd/>
          </a:ln>
        </p:spPr>
        <p:txBody>
          <a:bodyPr vert="horz" wrap="square" lIns="91440" tIns="91440" rIns="91440" bIns="45720" numCol="1" anchor="ctr" anchorCtr="0" compatLnSpc="1">
            <a:prstTxWarp prst="textNoShape">
              <a:avLst/>
            </a:prstTxWarp>
            <a:normAutofit/>
          </a:bodyPr>
          <a:lstStyle/>
          <a:p>
            <a:pPr lvl="0"/>
            <a:r>
              <a:rPr lang="en-US" dirty="0"/>
              <a:t>Click to Edit Master Title Style</a:t>
            </a:r>
          </a:p>
        </p:txBody>
      </p:sp>
    </p:spTree>
    <p:extLst>
      <p:ext uri="{BB962C8B-B14F-4D97-AF65-F5344CB8AC3E}">
        <p14:creationId xmlns:p14="http://schemas.microsoft.com/office/powerpoint/2010/main" val="82177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0303-7793-4C8F-BA1D-D7DFFE968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93392-CCA3-4D2F-B609-3E9F0131F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A89743-8451-4687-A375-2B7D3076059D}"/>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5" name="Footer Placeholder 4">
            <a:extLst>
              <a:ext uri="{FF2B5EF4-FFF2-40B4-BE49-F238E27FC236}">
                <a16:creationId xmlns:a16="http://schemas.microsoft.com/office/drawing/2014/main" id="{FA20F9E9-9811-49EA-B6E4-B7BBA983E889}"/>
              </a:ext>
            </a:extLst>
          </p:cNvPr>
          <p:cNvSpPr>
            <a:spLocks noGrp="1"/>
          </p:cNvSpPr>
          <p:nvPr>
            <p:ph type="ftr" sz="quarter" idx="11"/>
          </p:nvPr>
        </p:nvSpPr>
        <p:spPr/>
        <p:txBody>
          <a:bodyPr/>
          <a:lstStyle/>
          <a:p>
            <a:r>
              <a:rPr lang="en-US"/>
              <a:t>UNCLASSIFIED</a:t>
            </a:r>
            <a:endParaRPr lang="en-US" dirty="0"/>
          </a:p>
        </p:txBody>
      </p:sp>
      <p:sp>
        <p:nvSpPr>
          <p:cNvPr id="6" name="Slide Number Placeholder 5">
            <a:extLst>
              <a:ext uri="{FF2B5EF4-FFF2-40B4-BE49-F238E27FC236}">
                <a16:creationId xmlns:a16="http://schemas.microsoft.com/office/drawing/2014/main" id="{392B8652-7EA6-44F5-B3F5-A9AB2A5C87FB}"/>
              </a:ext>
            </a:extLst>
          </p:cNvPr>
          <p:cNvSpPr>
            <a:spLocks noGrp="1"/>
          </p:cNvSpPr>
          <p:nvPr>
            <p:ph type="sldNum" sz="quarter" idx="12"/>
          </p:nvPr>
        </p:nvSpPr>
        <p:spPr/>
        <p:txBody>
          <a:bodyPr/>
          <a:lstStyle/>
          <a:p>
            <a:fld id="{AAF3B91F-191C-4241-824E-C293A8B4B071}" type="slidenum">
              <a:rPr lang="en-US" smtClean="0"/>
              <a:t>‹#›</a:t>
            </a:fld>
            <a:endParaRPr lang="en-US" dirty="0"/>
          </a:p>
        </p:txBody>
      </p:sp>
    </p:spTree>
    <p:extLst>
      <p:ext uri="{BB962C8B-B14F-4D97-AF65-F5344CB8AC3E}">
        <p14:creationId xmlns:p14="http://schemas.microsoft.com/office/powerpoint/2010/main" val="149097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9946" y="65986"/>
            <a:ext cx="6908957" cy="75345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643" y="1158359"/>
            <a:ext cx="11234352" cy="49725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211" y="6356350"/>
            <a:ext cx="3927389" cy="365125"/>
          </a:xfrm>
          <a:prstGeom prst="rect">
            <a:avLst/>
          </a:prstGeom>
        </p:spPr>
        <p:txBody>
          <a:bodyPr vert="horz" lIns="91440" tIns="45720" rIns="91440" bIns="45720" rtlCol="0" anchor="t" anchorCtr="0"/>
          <a:lstStyle>
            <a:lvl1pPr algn="l">
              <a:defRPr sz="1200">
                <a:solidFill>
                  <a:schemeClr val="bg1"/>
                </a:solidFill>
              </a:defRPr>
            </a:lvl1pPr>
          </a:lstStyle>
          <a:p>
            <a:r>
              <a:rPr lang="en-US"/>
              <a:t>Distribution Statement A: Approved for public release. DOPSR case #23-S-2315 applies. Distribution is unlimited.</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UNCLASSIFIED</a:t>
            </a:r>
          </a:p>
        </p:txBody>
      </p:sp>
      <p:sp>
        <p:nvSpPr>
          <p:cNvPr id="6" name="Slide Number Placeholder 5"/>
          <p:cNvSpPr>
            <a:spLocks noGrp="1"/>
          </p:cNvSpPr>
          <p:nvPr>
            <p:ph type="sldNum" sz="quarter" idx="4"/>
          </p:nvPr>
        </p:nvSpPr>
        <p:spPr>
          <a:xfrm>
            <a:off x="9352005"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pic>
        <p:nvPicPr>
          <p:cNvPr id="8" name="Picture 7">
            <a:extLst>
              <a:ext uri="{FF2B5EF4-FFF2-40B4-BE49-F238E27FC236}">
                <a16:creationId xmlns:a16="http://schemas.microsoft.com/office/drawing/2014/main" id="{766573AE-BE96-4E45-8B76-038220222B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211" y="96139"/>
            <a:ext cx="731520" cy="731520"/>
          </a:xfrm>
          <a:prstGeom prst="rect">
            <a:avLst/>
          </a:prstGeom>
        </p:spPr>
      </p:pic>
      <p:pic>
        <p:nvPicPr>
          <p:cNvPr id="9" name="Picture 8">
            <a:extLst>
              <a:ext uri="{FF2B5EF4-FFF2-40B4-BE49-F238E27FC236}">
                <a16:creationId xmlns:a16="http://schemas.microsoft.com/office/drawing/2014/main" id="{5578262B-9CF4-0E4B-8BAD-A23C1A3FA842}"/>
              </a:ext>
            </a:extLst>
          </p:cNvPr>
          <p:cNvPicPr>
            <a:picLocks noChangeAspect="1"/>
          </p:cNvPicPr>
          <p:nvPr userDrawn="1"/>
        </p:nvPicPr>
        <p:blipFill>
          <a:blip r:embed="rId12"/>
          <a:stretch>
            <a:fillRect/>
          </a:stretch>
        </p:blipFill>
        <p:spPr>
          <a:xfrm>
            <a:off x="10104537" y="96139"/>
            <a:ext cx="731520" cy="731520"/>
          </a:xfrm>
          <a:prstGeom prst="rect">
            <a:avLst/>
          </a:prstGeom>
        </p:spPr>
      </p:pic>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10856" y="49774"/>
            <a:ext cx="822960" cy="824250"/>
          </a:xfrm>
          <a:prstGeom prst="rect">
            <a:avLst/>
          </a:prstGeom>
        </p:spPr>
      </p:pic>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Lst>
  <p:hf hdr="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1BC15-7A1A-47B0-888E-3805F705B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B8D9D7-FA2B-4174-B44B-C713F3B2D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65239-39A2-45F6-8D15-3F0F5D3ED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Distribution Statement A: Approved for public release. DOPSR case #23-S-2315 applies. Distribution is unlimited.</a:t>
            </a:r>
            <a:endParaRPr lang="en-US" dirty="0"/>
          </a:p>
        </p:txBody>
      </p:sp>
      <p:sp>
        <p:nvSpPr>
          <p:cNvPr id="5" name="Footer Placeholder 4">
            <a:extLst>
              <a:ext uri="{FF2B5EF4-FFF2-40B4-BE49-F238E27FC236}">
                <a16:creationId xmlns:a16="http://schemas.microsoft.com/office/drawing/2014/main" id="{6CDDD005-3409-49B5-9640-1636B253C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UNCLASSIFIED</a:t>
            </a:r>
            <a:endParaRPr lang="en-US" dirty="0"/>
          </a:p>
        </p:txBody>
      </p:sp>
      <p:sp>
        <p:nvSpPr>
          <p:cNvPr id="6" name="Slide Number Placeholder 5">
            <a:extLst>
              <a:ext uri="{FF2B5EF4-FFF2-40B4-BE49-F238E27FC236}">
                <a16:creationId xmlns:a16="http://schemas.microsoft.com/office/drawing/2014/main" id="{B656838C-65E4-47ED-9FBD-F949E6A239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3B91F-191C-4241-824E-C293A8B4B071}" type="slidenum">
              <a:rPr lang="en-US" smtClean="0"/>
              <a:t>‹#›</a:t>
            </a:fld>
            <a:endParaRPr lang="en-US" dirty="0"/>
          </a:p>
        </p:txBody>
      </p:sp>
    </p:spTree>
    <p:extLst>
      <p:ext uri="{BB962C8B-B14F-4D97-AF65-F5344CB8AC3E}">
        <p14:creationId xmlns:p14="http://schemas.microsoft.com/office/powerpoint/2010/main" val="9636100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technology@sb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dave.metzger588@gmail.com" TargetMode="External"/><Relationship Id="rId2" Type="http://schemas.openxmlformats.org/officeDocument/2006/relationships/hyperlink" Target="mailto:thill@tecsolutionsva.com" TargetMode="External"/><Relationship Id="rId1" Type="http://schemas.openxmlformats.org/officeDocument/2006/relationships/slideLayout" Target="../slideLayouts/slideLayout2.xml"/><Relationship Id="rId4" Type="http://schemas.openxmlformats.org/officeDocument/2006/relationships/hyperlink" Target="mailto:osd.ncr.ousd-r-e.mbx.sbir-sttr-tech-transition@mail.mi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5C59B3-586A-465F-B0E4-5164C02AE7D5}"/>
              </a:ext>
            </a:extLst>
          </p:cNvPr>
          <p:cNvSpPr>
            <a:spLocks noGrp="1"/>
          </p:cNvSpPr>
          <p:nvPr>
            <p:ph type="ctrTitle"/>
          </p:nvPr>
        </p:nvSpPr>
        <p:spPr/>
        <p:txBody>
          <a:bodyPr/>
          <a:lstStyle/>
          <a:p>
            <a:r>
              <a:rPr kumimoji="0" lang="en-US" sz="44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t>Small Business Data Rights Seminar</a:t>
            </a:r>
            <a:br>
              <a:rPr kumimoji="0" lang="en-US" sz="44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rPr>
            </a:br>
            <a:endParaRPr lang="en-US" dirty="0"/>
          </a:p>
        </p:txBody>
      </p:sp>
      <p:sp>
        <p:nvSpPr>
          <p:cNvPr id="10" name="Subtitle 9">
            <a:extLst>
              <a:ext uri="{FF2B5EF4-FFF2-40B4-BE49-F238E27FC236}">
                <a16:creationId xmlns:a16="http://schemas.microsoft.com/office/drawing/2014/main" id="{903E3F93-103B-4869-BCCF-54D03817DA3A}"/>
              </a:ext>
            </a:extLst>
          </p:cNvPr>
          <p:cNvSpPr>
            <a:spLocks noGrp="1"/>
          </p:cNvSpPr>
          <p:nvPr>
            <p:ph type="subTitle" idx="1"/>
          </p:nvPr>
        </p:nvSpPr>
        <p:spPr>
          <a:xfrm>
            <a:off x="476971" y="3651907"/>
            <a:ext cx="7676429" cy="2422320"/>
          </a:xfrm>
        </p:spPr>
        <p:txBody>
          <a:bodyPr>
            <a:normAutofit fontScale="92500" lnSpcReduction="10000"/>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i="1" dirty="0">
                <a:solidFill>
                  <a:sysClr val="window" lastClr="FFFFFF"/>
                </a:solidFill>
                <a:latin typeface="Arial" panose="020B0604020202020204" pitchFamily="34" charset="0"/>
                <a:cs typeface="Arial" panose="020B0604020202020204" pitchFamily="34" charset="0"/>
              </a:rPr>
              <a:t>David Metzger, Esq. (Ret.) &amp;</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i="1" dirty="0">
                <a:solidFill>
                  <a:sysClr val="window" lastClr="FFFFFF"/>
                </a:solidFill>
                <a:latin typeface="Arial" panose="020B0604020202020204" pitchFamily="34" charset="0"/>
                <a:cs typeface="Arial" panose="020B0604020202020204" pitchFamily="34" charset="0"/>
              </a:rPr>
              <a:t>Thomas F. Hill</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 lastClr="FFFFFF">
                  <a:lumMod val="85000"/>
                </a:sysClr>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ysClr val="window" lastClr="FFFFFF">
                  <a:lumMod val="85000"/>
                </a:sysClr>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ysClr val="window" lastClr="FFFFFF">
                    <a:lumMod val="85000"/>
                  </a:sysClr>
                </a:solidFill>
                <a:latin typeface="Arial" panose="020B0604020202020204" pitchFamily="34" charset="0"/>
                <a:cs typeface="Arial" panose="020B0604020202020204" pitchFamily="34" charset="0"/>
              </a:rPr>
              <a:t>14 June 2023</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 lastClr="FFFFFF">
                    <a:lumMod val="85000"/>
                  </a:sysClr>
                </a:solidFill>
                <a:effectLst/>
                <a:uLnTx/>
                <a:uFillTx/>
                <a:latin typeface="Arial" panose="020B0604020202020204" pitchFamily="34" charset="0"/>
                <a:cs typeface="Arial" panose="020B0604020202020204" pitchFamily="34" charset="0"/>
              </a:rPr>
              <a:t>1300-1430 EDT </a:t>
            </a:r>
          </a:p>
          <a:p>
            <a:endParaRPr lang="en-US" dirty="0"/>
          </a:p>
        </p:txBody>
      </p:sp>
      <p:sp>
        <p:nvSpPr>
          <p:cNvPr id="7" name="Date Placeholder 6">
            <a:extLst>
              <a:ext uri="{FF2B5EF4-FFF2-40B4-BE49-F238E27FC236}">
                <a16:creationId xmlns:a16="http://schemas.microsoft.com/office/drawing/2014/main" id="{5B1B7163-84CC-462B-930C-DFD5246BB088}"/>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8" name="Footer Placeholder 7">
            <a:extLst>
              <a:ext uri="{FF2B5EF4-FFF2-40B4-BE49-F238E27FC236}">
                <a16:creationId xmlns:a16="http://schemas.microsoft.com/office/drawing/2014/main" id="{594B7F04-CA78-4384-BDC6-0F3ACB144A17}"/>
              </a:ext>
            </a:extLst>
          </p:cNvPr>
          <p:cNvSpPr>
            <a:spLocks noGrp="1"/>
          </p:cNvSpPr>
          <p:nvPr>
            <p:ph type="ftr" sz="quarter" idx="11"/>
          </p:nvPr>
        </p:nvSpPr>
        <p:spPr/>
        <p:txBody>
          <a:bodyPr/>
          <a:lstStyle/>
          <a:p>
            <a:r>
              <a:rPr lang="en-US" dirty="0"/>
              <a:t>UNCLASSIFIED</a:t>
            </a:r>
          </a:p>
        </p:txBody>
      </p:sp>
    </p:spTree>
    <p:extLst>
      <p:ext uri="{BB962C8B-B14F-4D97-AF65-F5344CB8AC3E}">
        <p14:creationId xmlns:p14="http://schemas.microsoft.com/office/powerpoint/2010/main" val="166223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Phase III Awards by the Government</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cs typeface="Arial" panose="020B0604020202020204" pitchFamily="34" charset="0"/>
              </a:rPr>
              <a:t>Can be made by any Federal agency, even if the agency is not an SBIR/STTR program participant</a:t>
            </a:r>
          </a:p>
          <a:p>
            <a:pPr>
              <a:lnSpc>
                <a:spcPct val="100000"/>
              </a:lnSpc>
              <a:spcBef>
                <a:spcPts val="2400"/>
              </a:spcBef>
              <a:spcAft>
                <a:spcPts val="800"/>
              </a:spcAft>
            </a:pPr>
            <a:r>
              <a:rPr lang="en-US" dirty="0">
                <a:cs typeface="Arial" panose="020B0604020202020204" pitchFamily="34" charset="0"/>
              </a:rPr>
              <a:t>Federal agencies may enter into a Phase III SBIR/STTR agreement at any time with a Phase I or II awardee – regardless of the stage of completion</a:t>
            </a:r>
          </a:p>
          <a:p>
            <a:pPr>
              <a:lnSpc>
                <a:spcPct val="100000"/>
              </a:lnSpc>
              <a:spcBef>
                <a:spcPts val="2400"/>
              </a:spcBef>
              <a:spcAft>
                <a:spcPts val="800"/>
              </a:spcAft>
            </a:pPr>
            <a:endParaRPr lang="en-US" dirty="0">
              <a:cs typeface="Arial" panose="020B0604020202020204" pitchFamily="34" charset="0"/>
            </a:endParaRPr>
          </a:p>
        </p:txBody>
      </p:sp>
      <p:sp>
        <p:nvSpPr>
          <p:cNvPr id="5" name="Slide Number Placeholder 4">
            <a:extLst>
              <a:ext uri="{FF2B5EF4-FFF2-40B4-BE49-F238E27FC236}">
                <a16:creationId xmlns:a16="http://schemas.microsoft.com/office/drawing/2014/main" id="{E611422F-93FE-4754-BBE3-33515CA72930}"/>
              </a:ext>
            </a:extLst>
          </p:cNvPr>
          <p:cNvSpPr>
            <a:spLocks noGrp="1"/>
          </p:cNvSpPr>
          <p:nvPr>
            <p:ph type="sldNum" sz="quarter" idx="12"/>
          </p:nvPr>
        </p:nvSpPr>
        <p:spPr/>
        <p:txBody>
          <a:bodyPr/>
          <a:lstStyle/>
          <a:p>
            <a:fld id="{A95DF160-2252-4507-9087-606C83CDB7D9}" type="slidenum">
              <a:rPr lang="en-US" smtClean="0"/>
              <a:t>10</a:t>
            </a:fld>
            <a:endParaRPr lang="en-US" dirty="0"/>
          </a:p>
        </p:txBody>
      </p:sp>
      <p:sp>
        <p:nvSpPr>
          <p:cNvPr id="7" name="Date Placeholder 6">
            <a:extLst>
              <a:ext uri="{FF2B5EF4-FFF2-40B4-BE49-F238E27FC236}">
                <a16:creationId xmlns:a16="http://schemas.microsoft.com/office/drawing/2014/main" id="{769A48C3-7110-4785-803F-7ED5580EF883}"/>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B0A7994A-96EA-481D-BACB-1FD35E64D538}"/>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260292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Phase III Commercialization</a:t>
            </a:r>
          </a:p>
        </p:txBody>
      </p:sp>
      <p:sp>
        <p:nvSpPr>
          <p:cNvPr id="3" name="Content Placeholder 2"/>
          <p:cNvSpPr>
            <a:spLocks noGrp="1"/>
          </p:cNvSpPr>
          <p:nvPr>
            <p:ph idx="1"/>
          </p:nvPr>
        </p:nvSpPr>
        <p:spPr>
          <a:xfrm>
            <a:off x="368643" y="1056757"/>
            <a:ext cx="11428246" cy="5220569"/>
          </a:xfrm>
        </p:spPr>
        <p:txBody>
          <a:bodyPr>
            <a:normAutofit fontScale="85000" lnSpcReduction="20000"/>
          </a:bodyPr>
          <a:lstStyle/>
          <a:p>
            <a:pPr>
              <a:lnSpc>
                <a:spcPct val="120000"/>
              </a:lnSpc>
              <a:spcBef>
                <a:spcPts val="0"/>
              </a:spcBef>
              <a:spcAft>
                <a:spcPts val="600"/>
              </a:spcAft>
            </a:pPr>
            <a:r>
              <a:rPr lang="en-US" dirty="0">
                <a:cs typeface="Arial" panose="020B0604020202020204" pitchFamily="34" charset="0"/>
              </a:rPr>
              <a:t>Consists of commercializing work that derives from, extends or completes an effort performed under prior SBIR/STTR agreements, including:</a:t>
            </a:r>
          </a:p>
          <a:p>
            <a:pPr lvl="1">
              <a:lnSpc>
                <a:spcPct val="120000"/>
              </a:lnSpc>
              <a:spcBef>
                <a:spcPts val="0"/>
              </a:spcBef>
              <a:buFont typeface="Arial" panose="020B0604020202020204" pitchFamily="34" charset="0"/>
              <a:buChar char="•"/>
            </a:pPr>
            <a:r>
              <a:rPr lang="en-US" dirty="0">
                <a:cs typeface="Arial" panose="020B0604020202020204" pitchFamily="34" charset="0"/>
              </a:rPr>
              <a:t>Activity in the military, civilian, or private sector</a:t>
            </a:r>
          </a:p>
          <a:p>
            <a:pPr lvl="1">
              <a:lnSpc>
                <a:spcPct val="120000"/>
              </a:lnSpc>
              <a:spcBef>
                <a:spcPts val="0"/>
              </a:spcBef>
              <a:buFont typeface="Arial" panose="020B0604020202020204" pitchFamily="34" charset="0"/>
              <a:buChar char="•"/>
            </a:pPr>
            <a:r>
              <a:rPr lang="en-US" dirty="0">
                <a:cs typeface="Arial" panose="020B0604020202020204" pitchFamily="34" charset="0"/>
              </a:rPr>
              <a:t>SBIR/STTR-derived products or services</a:t>
            </a:r>
          </a:p>
          <a:p>
            <a:pPr lvl="1">
              <a:lnSpc>
                <a:spcPct val="120000"/>
              </a:lnSpc>
              <a:spcBef>
                <a:spcPts val="0"/>
              </a:spcBef>
              <a:spcAft>
                <a:spcPts val="800"/>
              </a:spcAft>
              <a:buFont typeface="Arial" panose="020B0604020202020204" pitchFamily="34" charset="0"/>
              <a:buChar char="•"/>
            </a:pPr>
            <a:r>
              <a:rPr lang="en-US" dirty="0">
                <a:cs typeface="Arial" panose="020B0604020202020204" pitchFamily="34" charset="0"/>
              </a:rPr>
              <a:t>Continuation of R&amp;D</a:t>
            </a:r>
          </a:p>
          <a:p>
            <a:pPr>
              <a:lnSpc>
                <a:spcPct val="120000"/>
              </a:lnSpc>
              <a:spcBef>
                <a:spcPts val="800"/>
              </a:spcBef>
              <a:spcAft>
                <a:spcPts val="800"/>
              </a:spcAft>
            </a:pPr>
            <a:r>
              <a:rPr lang="en-US" dirty="0">
                <a:cs typeface="Arial" panose="020B0604020202020204" pitchFamily="34" charset="0"/>
              </a:rPr>
              <a:t>Increasingly, agency level rules are requiring commercialization to a marketable product</a:t>
            </a:r>
          </a:p>
          <a:p>
            <a:pPr>
              <a:lnSpc>
                <a:spcPct val="120000"/>
              </a:lnSpc>
              <a:spcBef>
                <a:spcPts val="800"/>
              </a:spcBef>
              <a:spcAft>
                <a:spcPts val="600"/>
              </a:spcAft>
            </a:pPr>
            <a:r>
              <a:rPr lang="en-US" dirty="0">
                <a:cs typeface="Arial" panose="020B0604020202020204" pitchFamily="34" charset="0"/>
              </a:rPr>
              <a:t>Additional considerations: </a:t>
            </a:r>
          </a:p>
          <a:p>
            <a:pPr lvl="1">
              <a:lnSpc>
                <a:spcPct val="120000"/>
              </a:lnSpc>
              <a:spcBef>
                <a:spcPts val="0"/>
              </a:spcBef>
              <a:buFont typeface="Arial" panose="020B0604020202020204" pitchFamily="34" charset="0"/>
              <a:buChar char="•"/>
            </a:pPr>
            <a:r>
              <a:rPr lang="en-US" dirty="0">
                <a:cs typeface="Arial" panose="020B0604020202020204" pitchFamily="34" charset="0"/>
              </a:rPr>
              <a:t>Businesses awarded a Phase I, II, or III, or successor-in-interest firms, are eligible for Phase IIIs</a:t>
            </a:r>
          </a:p>
          <a:p>
            <a:pPr lvl="1">
              <a:lnSpc>
                <a:spcPct val="120000"/>
              </a:lnSpc>
              <a:spcBef>
                <a:spcPts val="0"/>
              </a:spcBef>
              <a:buFont typeface="Arial" panose="020B0604020202020204" pitchFamily="34" charset="0"/>
              <a:buChar char="•"/>
            </a:pPr>
            <a:r>
              <a:rPr lang="en-US" dirty="0">
                <a:cs typeface="Arial" panose="020B0604020202020204" pitchFamily="34" charset="0"/>
              </a:rPr>
              <a:t>A successor-in-interest can occur through an acquisition, novation, or by assignment of the SBIR/STTR Data Rights and technology</a:t>
            </a:r>
          </a:p>
          <a:p>
            <a:pPr lvl="1">
              <a:lnSpc>
                <a:spcPct val="120000"/>
              </a:lnSpc>
              <a:spcBef>
                <a:spcPts val="0"/>
              </a:spcBef>
              <a:spcAft>
                <a:spcPts val="800"/>
              </a:spcAft>
              <a:buFont typeface="Arial" panose="020B0604020202020204" pitchFamily="34" charset="0"/>
              <a:buChar char="•"/>
            </a:pPr>
            <a:r>
              <a:rPr lang="en-US" dirty="0">
                <a:cs typeface="Arial" panose="020B0604020202020204" pitchFamily="34" charset="0"/>
              </a:rPr>
              <a:t>Selling or even licensing of SBIR/STTR technologies should be done carefully so as not to create a large competitor</a:t>
            </a:r>
          </a:p>
          <a:p>
            <a:pPr>
              <a:lnSpc>
                <a:spcPct val="120000"/>
              </a:lnSpc>
              <a:spcBef>
                <a:spcPts val="800"/>
              </a:spcBef>
              <a:spcAft>
                <a:spcPts val="800"/>
              </a:spcAft>
            </a:pPr>
            <a:r>
              <a:rPr lang="en-US" dirty="0">
                <a:cs typeface="Arial" panose="020B0604020202020204" pitchFamily="34" charset="0"/>
              </a:rPr>
              <a:t>The SBIR/STTR Act now has restrictions/requirements on commercialization</a:t>
            </a:r>
          </a:p>
        </p:txBody>
      </p:sp>
      <p:sp>
        <p:nvSpPr>
          <p:cNvPr id="5" name="Slide Number Placeholder 4">
            <a:extLst>
              <a:ext uri="{FF2B5EF4-FFF2-40B4-BE49-F238E27FC236}">
                <a16:creationId xmlns:a16="http://schemas.microsoft.com/office/drawing/2014/main" id="{AA60FD63-D9C1-456C-AFAD-162B01D5029E}"/>
              </a:ext>
            </a:extLst>
          </p:cNvPr>
          <p:cNvSpPr>
            <a:spLocks noGrp="1"/>
          </p:cNvSpPr>
          <p:nvPr>
            <p:ph type="sldNum" sz="quarter" idx="12"/>
          </p:nvPr>
        </p:nvSpPr>
        <p:spPr/>
        <p:txBody>
          <a:bodyPr/>
          <a:lstStyle/>
          <a:p>
            <a:fld id="{A95DF160-2252-4507-9087-606C83CDB7D9}" type="slidenum">
              <a:rPr lang="en-US" smtClean="0"/>
              <a:t>11</a:t>
            </a:fld>
            <a:endParaRPr lang="en-US" dirty="0"/>
          </a:p>
        </p:txBody>
      </p:sp>
      <p:sp>
        <p:nvSpPr>
          <p:cNvPr id="6" name="Footer Placeholder 5">
            <a:extLst>
              <a:ext uri="{FF2B5EF4-FFF2-40B4-BE49-F238E27FC236}">
                <a16:creationId xmlns:a16="http://schemas.microsoft.com/office/drawing/2014/main" id="{B96F88F0-EA38-41CF-8B5D-404F2176CE06}"/>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A2E9408C-03E4-46B1-A4F8-1616850DE0A9}"/>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9786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Required Phase III Awards</a:t>
            </a:r>
          </a:p>
        </p:txBody>
      </p:sp>
      <p:sp>
        <p:nvSpPr>
          <p:cNvPr id="3" name="Content Placeholder 2"/>
          <p:cNvSpPr>
            <a:spLocks noGrp="1"/>
          </p:cNvSpPr>
          <p:nvPr>
            <p:ph idx="1"/>
          </p:nvPr>
        </p:nvSpPr>
        <p:spPr>
          <a:xfrm>
            <a:off x="379932" y="1124492"/>
            <a:ext cx="11234352" cy="4972565"/>
          </a:xfrm>
        </p:spPr>
        <p:txBody>
          <a:bodyPr>
            <a:normAutofit fontScale="85000" lnSpcReduction="10000"/>
          </a:bodyPr>
          <a:lstStyle/>
          <a:p>
            <a:pPr>
              <a:lnSpc>
                <a:spcPct val="120000"/>
              </a:lnSpc>
              <a:spcBef>
                <a:spcPts val="2400"/>
              </a:spcBef>
            </a:pPr>
            <a:r>
              <a:rPr lang="en-US" dirty="0">
                <a:cs typeface="Arial" panose="020B0604020202020204" pitchFamily="34" charset="0"/>
              </a:rPr>
              <a:t>If pursuing Phase III work with [an SBIR/STTR Awardee] </a:t>
            </a:r>
            <a:r>
              <a:rPr lang="en-US" i="1" dirty="0">
                <a:cs typeface="Arial" panose="020B0604020202020204" pitchFamily="34" charset="0"/>
              </a:rPr>
              <a:t>is found to be practicable</a:t>
            </a:r>
            <a:r>
              <a:rPr lang="en-US" dirty="0">
                <a:cs typeface="Arial" panose="020B0604020202020204" pitchFamily="34" charset="0"/>
              </a:rPr>
              <a:t>, [agencies or Government-Owned, Contractor Operated (GOCO) facilities or Federally-Funded Research and Development Centers (FFRDCs) or prime contractors] </a:t>
            </a:r>
            <a:r>
              <a:rPr lang="en-US" i="1" dirty="0">
                <a:cs typeface="Arial" panose="020B0604020202020204" pitchFamily="34" charset="0"/>
              </a:rPr>
              <a:t>must</a:t>
            </a:r>
            <a:r>
              <a:rPr lang="en-US" dirty="0">
                <a:cs typeface="Arial" panose="020B0604020202020204" pitchFamily="34" charset="0"/>
              </a:rPr>
              <a:t> award a non-competitive funding agreement to the firm (SBA Policy Directive, § 4(c)(7)(ii)) </a:t>
            </a:r>
          </a:p>
          <a:p>
            <a:pPr>
              <a:lnSpc>
                <a:spcPct val="120000"/>
              </a:lnSpc>
              <a:spcBef>
                <a:spcPts val="2400"/>
              </a:spcBef>
            </a:pPr>
            <a:r>
              <a:rPr lang="en-US" dirty="0">
                <a:cs typeface="Arial" panose="020B0604020202020204" pitchFamily="34" charset="0"/>
              </a:rPr>
              <a:t>Agencies must consider the practicality of pursuing the work with the awardee through a direct follow-on award through market research to determine if firm is available, capable, and willing to perform the work</a:t>
            </a:r>
          </a:p>
          <a:p>
            <a:pPr>
              <a:lnSpc>
                <a:spcPct val="120000"/>
              </a:lnSpc>
              <a:spcBef>
                <a:spcPts val="2400"/>
              </a:spcBef>
            </a:pPr>
            <a:r>
              <a:rPr lang="en-US" dirty="0">
                <a:cs typeface="Arial" panose="020B0604020202020204" pitchFamily="34" charset="0"/>
              </a:rPr>
              <a:t>If a Phase III is determined not to be practicable, an agency must provide a copy of the written decision and rationale to SBA (</a:t>
            </a:r>
            <a:r>
              <a:rPr lang="en-US" dirty="0">
                <a:cs typeface="Arial" panose="020B0604020202020204" pitchFamily="34" charset="0"/>
                <a:hlinkClick r:id="rId2"/>
              </a:rPr>
              <a:t>technology@sba.gov</a:t>
            </a:r>
            <a:r>
              <a:rPr lang="en-US" dirty="0">
                <a:cs typeface="Arial" panose="020B0604020202020204" pitchFamily="34" charset="0"/>
              </a:rPr>
              <a:t>), which can appeal the decision not to award an SBIR/STTR</a:t>
            </a:r>
          </a:p>
        </p:txBody>
      </p:sp>
      <p:sp>
        <p:nvSpPr>
          <p:cNvPr id="5" name="Slide Number Placeholder 4">
            <a:extLst>
              <a:ext uri="{FF2B5EF4-FFF2-40B4-BE49-F238E27FC236}">
                <a16:creationId xmlns:a16="http://schemas.microsoft.com/office/drawing/2014/main" id="{1FD3AF00-34FC-4DBA-9D74-10AE02CAF7A1}"/>
              </a:ext>
            </a:extLst>
          </p:cNvPr>
          <p:cNvSpPr>
            <a:spLocks noGrp="1"/>
          </p:cNvSpPr>
          <p:nvPr>
            <p:ph type="sldNum" sz="quarter" idx="12"/>
          </p:nvPr>
        </p:nvSpPr>
        <p:spPr/>
        <p:txBody>
          <a:bodyPr/>
          <a:lstStyle/>
          <a:p>
            <a:fld id="{A95DF160-2252-4507-9087-606C83CDB7D9}" type="slidenum">
              <a:rPr lang="en-US" smtClean="0"/>
              <a:t>12</a:t>
            </a:fld>
            <a:endParaRPr lang="en-US" dirty="0"/>
          </a:p>
        </p:txBody>
      </p:sp>
      <p:sp>
        <p:nvSpPr>
          <p:cNvPr id="6" name="Footer Placeholder 5">
            <a:extLst>
              <a:ext uri="{FF2B5EF4-FFF2-40B4-BE49-F238E27FC236}">
                <a16:creationId xmlns:a16="http://schemas.microsoft.com/office/drawing/2014/main" id="{1C2CF33B-0940-440B-B013-360CD25B2642}"/>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ECB7AD7A-5214-4DBB-AFA8-08C65938A349}"/>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428907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SBIR/STTR Data Rights Legend</a:t>
            </a:r>
          </a:p>
        </p:txBody>
      </p:sp>
      <p:sp>
        <p:nvSpPr>
          <p:cNvPr id="3" name="Content Placeholder 2"/>
          <p:cNvSpPr>
            <a:spLocks noGrp="1"/>
          </p:cNvSpPr>
          <p:nvPr>
            <p:ph idx="1"/>
          </p:nvPr>
        </p:nvSpPr>
        <p:spPr>
          <a:xfrm>
            <a:off x="368642" y="1158359"/>
            <a:ext cx="11823358" cy="4972565"/>
          </a:xfrm>
        </p:spPr>
        <p:txBody>
          <a:bodyPr/>
          <a:lstStyle/>
          <a:p>
            <a:pPr marL="0" indent="0">
              <a:lnSpc>
                <a:spcPct val="100000"/>
              </a:lnSpc>
              <a:buNone/>
            </a:pPr>
            <a:r>
              <a:rPr lang="en-US" dirty="0">
                <a:cs typeface="Arial" panose="020B0604020202020204" pitchFamily="34" charset="0"/>
              </a:rPr>
              <a:t>Three essential elements in the SBIR/STTR </a:t>
            </a:r>
            <a:r>
              <a:rPr lang="en-US" sz="2800" dirty="0">
                <a:effectLst/>
                <a:ea typeface="Calibri" panose="020F0502020204030204" pitchFamily="34" charset="0"/>
                <a:cs typeface="Times New Roman" panose="02020603050405020304" pitchFamily="18" charset="0"/>
              </a:rPr>
              <a:t>Data Rights legend:</a:t>
            </a:r>
          </a:p>
          <a:p>
            <a:pPr marL="0" indent="0">
              <a:lnSpc>
                <a:spcPct val="100000"/>
              </a:lnSpc>
              <a:buNone/>
            </a:pPr>
            <a:endParaRPr lang="en-US" sz="600" dirty="0">
              <a:cs typeface="Arial" panose="020B0604020202020204" pitchFamily="34" charset="0"/>
            </a:endParaRPr>
          </a:p>
          <a:p>
            <a:pPr>
              <a:lnSpc>
                <a:spcPct val="100000"/>
              </a:lnSpc>
            </a:pPr>
            <a:r>
              <a:rPr lang="en-US" dirty="0">
                <a:cs typeface="Arial" panose="020B0604020202020204" pitchFamily="34" charset="0"/>
              </a:rPr>
              <a:t>TITLE: SBIR/STTR Data Rights</a:t>
            </a:r>
          </a:p>
          <a:p>
            <a:pPr>
              <a:lnSpc>
                <a:spcPct val="100000"/>
              </a:lnSpc>
            </a:pPr>
            <a:r>
              <a:rPr lang="en-US" dirty="0">
                <a:cs typeface="Arial" panose="020B0604020202020204" pitchFamily="34" charset="0"/>
              </a:rPr>
              <a:t>Five Row Chart</a:t>
            </a:r>
          </a:p>
          <a:p>
            <a:pPr marL="914400" lvl="1" indent="-457200">
              <a:lnSpc>
                <a:spcPct val="100000"/>
              </a:lnSpc>
              <a:buAutoNum type="arabicPeriod"/>
            </a:pPr>
            <a:r>
              <a:rPr lang="en-US" dirty="0">
                <a:cs typeface="Arial" panose="020B0604020202020204" pitchFamily="34" charset="0"/>
              </a:rPr>
              <a:t>Funding Agreement Number</a:t>
            </a:r>
          </a:p>
          <a:p>
            <a:pPr marL="914400" lvl="1" indent="-457200">
              <a:lnSpc>
                <a:spcPct val="100000"/>
              </a:lnSpc>
              <a:buAutoNum type="arabicPeriod"/>
            </a:pPr>
            <a:r>
              <a:rPr lang="en-US" dirty="0">
                <a:cs typeface="Arial" panose="020B0604020202020204" pitchFamily="34" charset="0"/>
              </a:rPr>
              <a:t>Award Date</a:t>
            </a:r>
          </a:p>
          <a:p>
            <a:pPr marL="914400" lvl="1" indent="-457200">
              <a:lnSpc>
                <a:spcPct val="100000"/>
              </a:lnSpc>
              <a:buAutoNum type="arabicPeriod"/>
            </a:pPr>
            <a:r>
              <a:rPr lang="en-US" dirty="0">
                <a:cs typeface="Arial" panose="020B0604020202020204" pitchFamily="34" charset="0"/>
              </a:rPr>
              <a:t>Date 20 years out from Award Date</a:t>
            </a:r>
          </a:p>
          <a:p>
            <a:pPr marL="914400" lvl="1" indent="-457200">
              <a:lnSpc>
                <a:spcPct val="100000"/>
              </a:lnSpc>
              <a:buAutoNum type="arabicPeriod"/>
            </a:pPr>
            <a:r>
              <a:rPr lang="en-US" dirty="0">
                <a:cs typeface="Arial" panose="020B0604020202020204" pitchFamily="34" charset="0"/>
              </a:rPr>
              <a:t>Awardee’s Name</a:t>
            </a:r>
          </a:p>
          <a:p>
            <a:pPr marL="914400" lvl="1" indent="-457200">
              <a:lnSpc>
                <a:spcPct val="100000"/>
              </a:lnSpc>
              <a:buAutoNum type="arabicPeriod"/>
            </a:pPr>
            <a:r>
              <a:rPr lang="en-US" dirty="0">
                <a:cs typeface="Arial" panose="020B0604020202020204" pitchFamily="34" charset="0"/>
              </a:rPr>
              <a:t>Awardee’s Address</a:t>
            </a:r>
          </a:p>
          <a:p>
            <a:pPr>
              <a:lnSpc>
                <a:spcPct val="100000"/>
              </a:lnSpc>
            </a:pPr>
            <a:r>
              <a:rPr lang="en-US" dirty="0">
                <a:cs typeface="Arial" panose="020B0604020202020204" pitchFamily="34" charset="0"/>
              </a:rPr>
              <a:t>Paragraph of text describing the Government’s Rights and Obligations</a:t>
            </a:r>
          </a:p>
          <a:p>
            <a:pPr marL="0" indent="0">
              <a:lnSpc>
                <a:spcPct val="100000"/>
              </a:lnSpc>
              <a:buNone/>
            </a:pPr>
            <a:endParaRPr lang="en-US" dirty="0">
              <a:cs typeface="Arial" panose="020B0604020202020204" pitchFamily="34" charset="0"/>
            </a:endParaRPr>
          </a:p>
          <a:p>
            <a:pPr marL="914400" lvl="1" indent="-457200">
              <a:lnSpc>
                <a:spcPct val="100000"/>
              </a:lnSpc>
              <a:buAutoNum type="arabicPeriod"/>
            </a:pPr>
            <a:endParaRPr lang="en-US" dirty="0">
              <a:cs typeface="Arial" panose="020B0604020202020204" pitchFamily="34" charset="0"/>
            </a:endParaRPr>
          </a:p>
        </p:txBody>
      </p:sp>
      <p:sp>
        <p:nvSpPr>
          <p:cNvPr id="5" name="Slide Number Placeholder 4">
            <a:extLst>
              <a:ext uri="{FF2B5EF4-FFF2-40B4-BE49-F238E27FC236}">
                <a16:creationId xmlns:a16="http://schemas.microsoft.com/office/drawing/2014/main" id="{F38A4366-E141-4A6D-B895-41BFDD24F35A}"/>
              </a:ext>
            </a:extLst>
          </p:cNvPr>
          <p:cNvSpPr>
            <a:spLocks noGrp="1"/>
          </p:cNvSpPr>
          <p:nvPr>
            <p:ph type="sldNum" sz="quarter" idx="12"/>
          </p:nvPr>
        </p:nvSpPr>
        <p:spPr/>
        <p:txBody>
          <a:bodyPr/>
          <a:lstStyle/>
          <a:p>
            <a:fld id="{A95DF160-2252-4507-9087-606C83CDB7D9}" type="slidenum">
              <a:rPr lang="en-US" smtClean="0"/>
              <a:t>13</a:t>
            </a:fld>
            <a:endParaRPr lang="en-US" dirty="0"/>
          </a:p>
        </p:txBody>
      </p:sp>
      <p:sp>
        <p:nvSpPr>
          <p:cNvPr id="7" name="Date Placeholder 6">
            <a:extLst>
              <a:ext uri="{FF2B5EF4-FFF2-40B4-BE49-F238E27FC236}">
                <a16:creationId xmlns:a16="http://schemas.microsoft.com/office/drawing/2014/main" id="{A455667D-756C-45DA-B68B-D70444C38675}"/>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6CD9DF05-5D7C-412B-81D4-0418563223BE}"/>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300759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Marking SBIR/STTR Data</a:t>
            </a:r>
          </a:p>
        </p:txBody>
      </p:sp>
      <p:sp>
        <p:nvSpPr>
          <p:cNvPr id="3" name="Content Placeholder 2"/>
          <p:cNvSpPr>
            <a:spLocks noGrp="1"/>
          </p:cNvSpPr>
          <p:nvPr>
            <p:ph idx="1"/>
          </p:nvPr>
        </p:nvSpPr>
        <p:spPr>
          <a:xfrm>
            <a:off x="368643" y="1158359"/>
            <a:ext cx="11428246" cy="5197991"/>
          </a:xfrm>
        </p:spPr>
        <p:txBody>
          <a:bodyPr>
            <a:normAutofit/>
          </a:bodyPr>
          <a:lstStyle/>
          <a:p>
            <a:pPr>
              <a:lnSpc>
                <a:spcPct val="110000"/>
              </a:lnSpc>
              <a:spcBef>
                <a:spcPts val="2400"/>
              </a:spcBef>
            </a:pPr>
            <a:r>
              <a:rPr lang="en-US" dirty="0">
                <a:cs typeface="Arial" panose="020B0604020202020204" pitchFamily="34" charset="0"/>
              </a:rPr>
              <a:t>“Marking” SBIR/STTR Data refers to the process of affixing the three-part legend to a document accurately, completely, and in a filled-out form</a:t>
            </a:r>
          </a:p>
          <a:p>
            <a:pPr>
              <a:lnSpc>
                <a:spcPct val="110000"/>
              </a:lnSpc>
              <a:spcBef>
                <a:spcPts val="2400"/>
              </a:spcBef>
            </a:pPr>
            <a:r>
              <a:rPr lang="en-US" dirty="0">
                <a:cs typeface="Arial" panose="020B0604020202020204" pitchFamily="34" charset="0"/>
              </a:rPr>
              <a:t>All agencies have now agreed to abandon the Federal Acquisition Regulation (FAR) and Defense Federal Acquisition Regulation Supplement (DFARS) clauses and use SBA’s new clause instead, which includes the legend </a:t>
            </a:r>
          </a:p>
          <a:p>
            <a:pPr>
              <a:lnSpc>
                <a:spcPct val="110000"/>
              </a:lnSpc>
              <a:spcBef>
                <a:spcPts val="2400"/>
              </a:spcBef>
            </a:pPr>
            <a:r>
              <a:rPr lang="en-US" dirty="0">
                <a:cs typeface="Arial" panose="020B0604020202020204" pitchFamily="34" charset="0"/>
              </a:rPr>
              <a:t>DoD’s new 17 March 2020 “DFARS 252.227-7018 (DEVIATION 2020-O0007)” SBIR Data Rights clause is now in use and carefully sets out SBA’s legend</a:t>
            </a:r>
          </a:p>
        </p:txBody>
      </p:sp>
      <p:sp>
        <p:nvSpPr>
          <p:cNvPr id="5" name="Slide Number Placeholder 4">
            <a:extLst>
              <a:ext uri="{FF2B5EF4-FFF2-40B4-BE49-F238E27FC236}">
                <a16:creationId xmlns:a16="http://schemas.microsoft.com/office/drawing/2014/main" id="{8517D71A-8EFC-435F-B38F-D484D09F49CD}"/>
              </a:ext>
            </a:extLst>
          </p:cNvPr>
          <p:cNvSpPr>
            <a:spLocks noGrp="1"/>
          </p:cNvSpPr>
          <p:nvPr>
            <p:ph type="sldNum" sz="quarter" idx="12"/>
          </p:nvPr>
        </p:nvSpPr>
        <p:spPr/>
        <p:txBody>
          <a:bodyPr/>
          <a:lstStyle/>
          <a:p>
            <a:fld id="{A95DF160-2252-4507-9087-606C83CDB7D9}" type="slidenum">
              <a:rPr lang="en-US" smtClean="0"/>
              <a:t>14</a:t>
            </a:fld>
            <a:endParaRPr lang="en-US" dirty="0"/>
          </a:p>
        </p:txBody>
      </p:sp>
      <p:sp>
        <p:nvSpPr>
          <p:cNvPr id="6" name="Footer Placeholder 5">
            <a:extLst>
              <a:ext uri="{FF2B5EF4-FFF2-40B4-BE49-F238E27FC236}">
                <a16:creationId xmlns:a16="http://schemas.microsoft.com/office/drawing/2014/main" id="{A53F6805-4C04-4EFA-B9D3-0A40C8EC670D}"/>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AB9A3AF1-6DB8-4E29-BBDB-058E38E6A3C8}"/>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82407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185841" cy="753455"/>
          </a:xfrm>
        </p:spPr>
        <p:txBody>
          <a:bodyPr>
            <a:noAutofit/>
          </a:bodyPr>
          <a:lstStyle/>
          <a:p>
            <a:r>
              <a:rPr lang="en-US" sz="3000" dirty="0"/>
              <a:t>What are the Consequences of NOT Marking SBIR/STTR Data Correctly? </a:t>
            </a:r>
          </a:p>
        </p:txBody>
      </p:sp>
      <p:sp>
        <p:nvSpPr>
          <p:cNvPr id="3" name="Content Placeholder 2"/>
          <p:cNvSpPr>
            <a:spLocks noGrp="1"/>
          </p:cNvSpPr>
          <p:nvPr>
            <p:ph idx="1"/>
          </p:nvPr>
        </p:nvSpPr>
        <p:spPr>
          <a:xfrm>
            <a:off x="368643" y="1023598"/>
            <a:ext cx="11383090" cy="5332752"/>
          </a:xfrm>
        </p:spPr>
        <p:txBody>
          <a:bodyPr>
            <a:normAutofit fontScale="77500" lnSpcReduction="20000"/>
          </a:bodyPr>
          <a:lstStyle/>
          <a:p>
            <a:pPr>
              <a:lnSpc>
                <a:spcPct val="120000"/>
              </a:lnSpc>
              <a:spcBef>
                <a:spcPts val="1200"/>
              </a:spcBef>
            </a:pPr>
            <a:r>
              <a:rPr lang="en-US" dirty="0">
                <a:cs typeface="Arial" panose="020B0604020202020204" pitchFamily="34" charset="0"/>
              </a:rPr>
              <a:t>Failure to mark, or inappropriately marking SBIR/STTR Data, gives the Government Unlimited Rights in the SBIR/STTR Data </a:t>
            </a:r>
          </a:p>
          <a:p>
            <a:pPr>
              <a:lnSpc>
                <a:spcPct val="120000"/>
              </a:lnSpc>
              <a:spcBef>
                <a:spcPts val="1800"/>
              </a:spcBef>
            </a:pPr>
            <a:r>
              <a:rPr lang="en-US" dirty="0">
                <a:cs typeface="Arial" panose="020B0604020202020204" pitchFamily="34" charset="0"/>
              </a:rPr>
              <a:t>With such rights, the Government can include this unmarked or inappropriately marked data in solicitations, disclose it directly to commercial firms, including the SBIR/STTR firm’s competitors, and use them for any purpose, even to develop a commercial product from it and sell it, or have others do so </a:t>
            </a:r>
          </a:p>
          <a:p>
            <a:pPr>
              <a:lnSpc>
                <a:spcPct val="120000"/>
              </a:lnSpc>
              <a:spcBef>
                <a:spcPts val="1800"/>
              </a:spcBef>
            </a:pPr>
            <a:r>
              <a:rPr lang="en-US" dirty="0">
                <a:cs typeface="Arial" panose="020B0604020202020204" pitchFamily="34" charset="0"/>
              </a:rPr>
              <a:t>Awardees have six months to correct inappropriate or failed markings, but the Government retains Unlimited Rights to the Data until it is corrected</a:t>
            </a:r>
          </a:p>
          <a:p>
            <a:pPr>
              <a:lnSpc>
                <a:spcPct val="120000"/>
              </a:lnSpc>
              <a:spcBef>
                <a:spcPts val="1800"/>
              </a:spcBef>
            </a:pPr>
            <a:r>
              <a:rPr lang="en-US" dirty="0">
                <a:cs typeface="Arial" panose="020B0604020202020204" pitchFamily="34" charset="0"/>
              </a:rPr>
              <a:t>Appropriately marking turns the tables completely </a:t>
            </a:r>
          </a:p>
          <a:p>
            <a:pPr>
              <a:lnSpc>
                <a:spcPct val="120000"/>
              </a:lnSpc>
              <a:spcBef>
                <a:spcPts val="1800"/>
              </a:spcBef>
            </a:pPr>
            <a:r>
              <a:rPr lang="en-US" dirty="0">
                <a:cs typeface="Arial" panose="020B0604020202020204" pitchFamily="34" charset="0"/>
              </a:rPr>
              <a:t>Appropriately marked SBIR/STTR Data constitute trade secrets and are covered by the Federal Trade Secrets Act, 18 U.S.C. § 1905, which makes it a felony for a Federal official to disclose such Data, punishable by not more than one year in prison and not to exceed $100,000 per disclosure </a:t>
            </a:r>
          </a:p>
        </p:txBody>
      </p:sp>
      <p:sp>
        <p:nvSpPr>
          <p:cNvPr id="5" name="Slide Number Placeholder 4">
            <a:extLst>
              <a:ext uri="{FF2B5EF4-FFF2-40B4-BE49-F238E27FC236}">
                <a16:creationId xmlns:a16="http://schemas.microsoft.com/office/drawing/2014/main" id="{1EDE20B7-232F-45D5-B1B1-3706577BF59F}"/>
              </a:ext>
            </a:extLst>
          </p:cNvPr>
          <p:cNvSpPr>
            <a:spLocks noGrp="1"/>
          </p:cNvSpPr>
          <p:nvPr>
            <p:ph type="sldNum" sz="quarter" idx="12"/>
          </p:nvPr>
        </p:nvSpPr>
        <p:spPr/>
        <p:txBody>
          <a:bodyPr/>
          <a:lstStyle/>
          <a:p>
            <a:fld id="{A95DF160-2252-4507-9087-606C83CDB7D9}" type="slidenum">
              <a:rPr lang="en-US" smtClean="0"/>
              <a:t>15</a:t>
            </a:fld>
            <a:endParaRPr lang="en-US" dirty="0"/>
          </a:p>
        </p:txBody>
      </p:sp>
      <p:sp>
        <p:nvSpPr>
          <p:cNvPr id="6" name="Footer Placeholder 5">
            <a:extLst>
              <a:ext uri="{FF2B5EF4-FFF2-40B4-BE49-F238E27FC236}">
                <a16:creationId xmlns:a16="http://schemas.microsoft.com/office/drawing/2014/main" id="{77F0E58D-BE8E-4BAD-863E-76D63F4FB67F}"/>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59E8D633-6689-45B0-9993-C4916CC50D10}"/>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3151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7910765" cy="753455"/>
          </a:xfrm>
        </p:spPr>
        <p:txBody>
          <a:bodyPr>
            <a:noAutofit/>
          </a:bodyPr>
          <a:lstStyle/>
          <a:p>
            <a:r>
              <a:rPr lang="en-US" sz="3000" dirty="0"/>
              <a:t>How to Correctly Mark SBIR/STTR Data? </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cs typeface="Arial" panose="020B0604020202020204" pitchFamily="34" charset="0"/>
              </a:rPr>
              <a:t>The entire legend should be on the title page of any submission containing SBIR/STTR Data</a:t>
            </a:r>
          </a:p>
          <a:p>
            <a:pPr>
              <a:lnSpc>
                <a:spcPct val="100000"/>
              </a:lnSpc>
              <a:spcBef>
                <a:spcPts val="2400"/>
              </a:spcBef>
            </a:pPr>
            <a:r>
              <a:rPr lang="en-US" dirty="0">
                <a:cs typeface="Arial" panose="020B0604020202020204" pitchFamily="34" charset="0"/>
              </a:rPr>
              <a:t>SBA’s Policy Directive requires the legend to be included on every succeeding page, however, agencies and the SBA have accepted a shortcut for succeeding pages: </a:t>
            </a:r>
            <a:r>
              <a:rPr lang="en-US" i="1" dirty="0">
                <a:cs typeface="Arial" panose="020B0604020202020204" pitchFamily="34" charset="0"/>
              </a:rPr>
              <a:t>“This page governed by the SBIR/STTR Data Rights legend set forth on the title page, which is incorporated herein, as if written out in full”</a:t>
            </a:r>
          </a:p>
          <a:p>
            <a:pPr>
              <a:lnSpc>
                <a:spcPct val="100000"/>
              </a:lnSpc>
            </a:pPr>
            <a:endParaRPr lang="en-US" dirty="0">
              <a:cs typeface="Arial" panose="020B0604020202020204" pitchFamily="34" charset="0"/>
            </a:endParaRPr>
          </a:p>
        </p:txBody>
      </p:sp>
      <p:sp>
        <p:nvSpPr>
          <p:cNvPr id="5" name="Slide Number Placeholder 4">
            <a:extLst>
              <a:ext uri="{FF2B5EF4-FFF2-40B4-BE49-F238E27FC236}">
                <a16:creationId xmlns:a16="http://schemas.microsoft.com/office/drawing/2014/main" id="{6646C48B-2D2A-404A-AEEC-E0BEE221E1CE}"/>
              </a:ext>
            </a:extLst>
          </p:cNvPr>
          <p:cNvSpPr>
            <a:spLocks noGrp="1"/>
          </p:cNvSpPr>
          <p:nvPr>
            <p:ph type="sldNum" sz="quarter" idx="12"/>
          </p:nvPr>
        </p:nvSpPr>
        <p:spPr/>
        <p:txBody>
          <a:bodyPr/>
          <a:lstStyle/>
          <a:p>
            <a:fld id="{A95DF160-2252-4507-9087-606C83CDB7D9}" type="slidenum">
              <a:rPr lang="en-US" smtClean="0"/>
              <a:t>16</a:t>
            </a:fld>
            <a:endParaRPr lang="en-US" dirty="0"/>
          </a:p>
        </p:txBody>
      </p:sp>
      <p:sp>
        <p:nvSpPr>
          <p:cNvPr id="6" name="Footer Placeholder 5">
            <a:extLst>
              <a:ext uri="{FF2B5EF4-FFF2-40B4-BE49-F238E27FC236}">
                <a16:creationId xmlns:a16="http://schemas.microsoft.com/office/drawing/2014/main" id="{38A9C2FD-1EA5-4BD6-A931-C985E430B60D}"/>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512943DF-204B-474F-A35F-3CFFF9999735}"/>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38562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215565" cy="753455"/>
          </a:xfrm>
        </p:spPr>
        <p:txBody>
          <a:bodyPr>
            <a:noAutofit/>
          </a:bodyPr>
          <a:lstStyle/>
          <a:p>
            <a:r>
              <a:rPr lang="en-US" sz="3000" dirty="0"/>
              <a:t>SBIR/STTR Data Marking DOs and DON’Ts</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t>Apply the required legend to all documents containing SBIR/STTR Data, irrespective of the type of funding agreement – whether a grant, contract, cooperative agreement, Other Transaction Agreement (OTA), task order, or any other type </a:t>
            </a:r>
          </a:p>
          <a:p>
            <a:pPr>
              <a:lnSpc>
                <a:spcPct val="100000"/>
              </a:lnSpc>
              <a:spcBef>
                <a:spcPts val="2400"/>
              </a:spcBef>
            </a:pPr>
            <a:r>
              <a:rPr lang="en-US" dirty="0"/>
              <a:t>Do not affix the SBIR/STTR Data legend to a proposal</a:t>
            </a:r>
          </a:p>
        </p:txBody>
      </p:sp>
      <p:sp>
        <p:nvSpPr>
          <p:cNvPr id="5" name="Slide Number Placeholder 4">
            <a:extLst>
              <a:ext uri="{FF2B5EF4-FFF2-40B4-BE49-F238E27FC236}">
                <a16:creationId xmlns:a16="http://schemas.microsoft.com/office/drawing/2014/main" id="{6DC6B737-0C2A-4A12-B436-8F6774D9F351}"/>
              </a:ext>
            </a:extLst>
          </p:cNvPr>
          <p:cNvSpPr>
            <a:spLocks noGrp="1"/>
          </p:cNvSpPr>
          <p:nvPr>
            <p:ph type="sldNum" sz="quarter" idx="12"/>
          </p:nvPr>
        </p:nvSpPr>
        <p:spPr/>
        <p:txBody>
          <a:bodyPr/>
          <a:lstStyle/>
          <a:p>
            <a:fld id="{A95DF160-2252-4507-9087-606C83CDB7D9}" type="slidenum">
              <a:rPr lang="en-US" smtClean="0"/>
              <a:t>17</a:t>
            </a:fld>
            <a:endParaRPr lang="en-US" dirty="0"/>
          </a:p>
        </p:txBody>
      </p:sp>
      <p:sp>
        <p:nvSpPr>
          <p:cNvPr id="6" name="Footer Placeholder 5">
            <a:extLst>
              <a:ext uri="{FF2B5EF4-FFF2-40B4-BE49-F238E27FC236}">
                <a16:creationId xmlns:a16="http://schemas.microsoft.com/office/drawing/2014/main" id="{9FB41D70-E927-4497-854D-6D509A91AD78}"/>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38F1EEA0-590D-46BA-86AC-E0F4FA074DBC}"/>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66471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Non-Disclosure Agreements</a:t>
            </a:r>
          </a:p>
        </p:txBody>
      </p:sp>
      <p:sp>
        <p:nvSpPr>
          <p:cNvPr id="3" name="Content Placeholder 2"/>
          <p:cNvSpPr>
            <a:spLocks noGrp="1"/>
          </p:cNvSpPr>
          <p:nvPr>
            <p:ph idx="1"/>
          </p:nvPr>
        </p:nvSpPr>
        <p:spPr/>
        <p:txBody>
          <a:bodyPr>
            <a:normAutofit lnSpcReduction="10000"/>
          </a:bodyPr>
          <a:lstStyle/>
          <a:p>
            <a:pPr>
              <a:lnSpc>
                <a:spcPct val="100000"/>
              </a:lnSpc>
              <a:spcBef>
                <a:spcPts val="2400"/>
              </a:spcBef>
            </a:pPr>
            <a:r>
              <a:rPr lang="en-US" dirty="0"/>
              <a:t>Support services contractors must sign non-disclosure documents with the Government and are bound by the Federal Trade Secrets Act, like Federal employees </a:t>
            </a:r>
          </a:p>
          <a:p>
            <a:pPr>
              <a:lnSpc>
                <a:spcPct val="100000"/>
              </a:lnSpc>
              <a:spcBef>
                <a:spcPts val="2400"/>
              </a:spcBef>
            </a:pPr>
            <a:r>
              <a:rPr lang="en-US" dirty="0"/>
              <a:t>In reports and submissions, submit as little SBIR/STTR Data as possible to be consistent with award terms – an agency cannot disclose what it does not know </a:t>
            </a:r>
          </a:p>
          <a:p>
            <a:pPr>
              <a:lnSpc>
                <a:spcPct val="100000"/>
              </a:lnSpc>
              <a:spcBef>
                <a:spcPts val="2400"/>
              </a:spcBef>
            </a:pPr>
            <a:r>
              <a:rPr lang="en-US" dirty="0"/>
              <a:t>Do NOT voluntarily disclose SBIR/STTR Data outside of the Government without a non-disclosure agreement</a:t>
            </a:r>
          </a:p>
          <a:p>
            <a:pPr>
              <a:lnSpc>
                <a:spcPct val="100000"/>
              </a:lnSpc>
              <a:spcBef>
                <a:spcPts val="2400"/>
              </a:spcBef>
            </a:pPr>
            <a:r>
              <a:rPr lang="en-US" dirty="0"/>
              <a:t>Watch PowerPoint presentations – ensure all attendees are Federal employees or service contractors </a:t>
            </a:r>
          </a:p>
        </p:txBody>
      </p:sp>
      <p:sp>
        <p:nvSpPr>
          <p:cNvPr id="5" name="Slide Number Placeholder 4">
            <a:extLst>
              <a:ext uri="{FF2B5EF4-FFF2-40B4-BE49-F238E27FC236}">
                <a16:creationId xmlns:a16="http://schemas.microsoft.com/office/drawing/2014/main" id="{77BD6DD9-DD75-4880-8591-AEBC831B8B26}"/>
              </a:ext>
            </a:extLst>
          </p:cNvPr>
          <p:cNvSpPr>
            <a:spLocks noGrp="1"/>
          </p:cNvSpPr>
          <p:nvPr>
            <p:ph type="sldNum" sz="quarter" idx="12"/>
          </p:nvPr>
        </p:nvSpPr>
        <p:spPr/>
        <p:txBody>
          <a:bodyPr/>
          <a:lstStyle/>
          <a:p>
            <a:fld id="{A95DF160-2252-4507-9087-606C83CDB7D9}" type="slidenum">
              <a:rPr lang="en-US" smtClean="0"/>
              <a:t>18</a:t>
            </a:fld>
            <a:endParaRPr lang="en-US" dirty="0"/>
          </a:p>
        </p:txBody>
      </p:sp>
      <p:sp>
        <p:nvSpPr>
          <p:cNvPr id="6" name="Footer Placeholder 5">
            <a:extLst>
              <a:ext uri="{FF2B5EF4-FFF2-40B4-BE49-F238E27FC236}">
                <a16:creationId xmlns:a16="http://schemas.microsoft.com/office/drawing/2014/main" id="{1896FA9F-C0EE-4CF8-A114-F77C5C8117DF}"/>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90D637EC-B270-4B05-98C1-BD000CF0CA8E}"/>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46175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C5BB3-AF5F-4D94-AB7D-858C792B4FBB}"/>
              </a:ext>
            </a:extLst>
          </p:cNvPr>
          <p:cNvSpPr>
            <a:spLocks noGrp="1"/>
          </p:cNvSpPr>
          <p:nvPr>
            <p:ph type="ctrTitle"/>
          </p:nvPr>
        </p:nvSpPr>
        <p:spPr>
          <a:xfrm>
            <a:off x="476971" y="1649413"/>
            <a:ext cx="6543262" cy="1425575"/>
          </a:xfrm>
        </p:spPr>
        <p:txBody>
          <a:bodyPr anchor="t" anchorCtr="0"/>
          <a:lstStyle/>
          <a:p>
            <a:r>
              <a:rPr lang="en-US" sz="3200" dirty="0"/>
              <a:t>A Former Procuring Contracting Officer’s (PCO’s) Perspective on the SBIR/STTR and Phase III Contracting Process</a:t>
            </a:r>
            <a:br>
              <a:rPr lang="en-US" sz="3200" dirty="0"/>
            </a:br>
            <a:endParaRPr lang="en-US" sz="3200" dirty="0"/>
          </a:p>
        </p:txBody>
      </p:sp>
      <p:sp>
        <p:nvSpPr>
          <p:cNvPr id="5" name="Date Placeholder 4">
            <a:extLst>
              <a:ext uri="{FF2B5EF4-FFF2-40B4-BE49-F238E27FC236}">
                <a16:creationId xmlns:a16="http://schemas.microsoft.com/office/drawing/2014/main" id="{0DF32200-0279-45EF-BA94-626AF1D93203}"/>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2" name="Footer Placeholder 1">
            <a:extLst>
              <a:ext uri="{FF2B5EF4-FFF2-40B4-BE49-F238E27FC236}">
                <a16:creationId xmlns:a16="http://schemas.microsoft.com/office/drawing/2014/main" id="{C161234B-0192-4EF1-8A75-44DBF3B7D6BF}"/>
              </a:ext>
            </a:extLst>
          </p:cNvPr>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20921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Disclaimer</a:t>
            </a:r>
          </a:p>
        </p:txBody>
      </p:sp>
      <p:sp>
        <p:nvSpPr>
          <p:cNvPr id="3" name="Content Placeholder 2"/>
          <p:cNvSpPr>
            <a:spLocks noGrp="1"/>
          </p:cNvSpPr>
          <p:nvPr>
            <p:ph idx="1"/>
          </p:nvPr>
        </p:nvSpPr>
        <p:spPr/>
        <p:txBody>
          <a:bodyPr anchor="ctr" anchorCtr="0"/>
          <a:lstStyle/>
          <a:p>
            <a:pPr marL="0" indent="0" algn="ctr">
              <a:buNone/>
            </a:pPr>
            <a:r>
              <a:rPr lang="en-US" sz="3200" i="1" dirty="0"/>
              <a:t>All opinions, observations, comments and drafted remarks are solely attributed to the presenter; and, in no way shall be construed as a declaration of formal Department of Defense (DoD) </a:t>
            </a:r>
            <a:br>
              <a:rPr lang="en-US" sz="3200" i="1" dirty="0"/>
            </a:br>
            <a:r>
              <a:rPr lang="en-US" sz="3200" i="1" dirty="0"/>
              <a:t>policies and / or procedures.</a:t>
            </a:r>
          </a:p>
          <a:p>
            <a:endParaRPr lang="en-US" dirty="0"/>
          </a:p>
        </p:txBody>
      </p:sp>
      <p:sp>
        <p:nvSpPr>
          <p:cNvPr id="5" name="Slide Number Placeholder 4">
            <a:extLst>
              <a:ext uri="{FF2B5EF4-FFF2-40B4-BE49-F238E27FC236}">
                <a16:creationId xmlns:a16="http://schemas.microsoft.com/office/drawing/2014/main" id="{E401439D-855A-4B93-87A3-B63EE1476DB5}"/>
              </a:ext>
            </a:extLst>
          </p:cNvPr>
          <p:cNvSpPr>
            <a:spLocks noGrp="1"/>
          </p:cNvSpPr>
          <p:nvPr>
            <p:ph type="sldNum" sz="quarter" idx="12"/>
          </p:nvPr>
        </p:nvSpPr>
        <p:spPr/>
        <p:txBody>
          <a:bodyPr/>
          <a:lstStyle/>
          <a:p>
            <a:fld id="{A95DF160-2252-4507-9087-606C83CDB7D9}" type="slidenum">
              <a:rPr lang="en-US" smtClean="0"/>
              <a:t>2</a:t>
            </a:fld>
            <a:endParaRPr lang="en-US" dirty="0"/>
          </a:p>
        </p:txBody>
      </p:sp>
      <p:sp>
        <p:nvSpPr>
          <p:cNvPr id="8" name="Date Placeholder 7">
            <a:extLst>
              <a:ext uri="{FF2B5EF4-FFF2-40B4-BE49-F238E27FC236}">
                <a16:creationId xmlns:a16="http://schemas.microsoft.com/office/drawing/2014/main" id="{BF881590-BB76-4558-8BA0-39D3F0E0F154}"/>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7" name="Footer Placeholder 6">
            <a:extLst>
              <a:ext uri="{FF2B5EF4-FFF2-40B4-BE49-F238E27FC236}">
                <a16:creationId xmlns:a16="http://schemas.microsoft.com/office/drawing/2014/main" id="{F77F4A00-0D1C-42F9-9656-D3C4CB6AB1C0}"/>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1015219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236175" cy="753455"/>
          </a:xfrm>
        </p:spPr>
        <p:txBody>
          <a:bodyPr>
            <a:normAutofit/>
          </a:bodyPr>
          <a:lstStyle/>
          <a:p>
            <a:r>
              <a:rPr lang="en-US" sz="3000" dirty="0"/>
              <a:t>Why Participate in the SBIR/STTR Program? </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t>To address National Research needs as proffered by DoD</a:t>
            </a:r>
          </a:p>
          <a:p>
            <a:pPr>
              <a:lnSpc>
                <a:spcPct val="100000"/>
              </a:lnSpc>
              <a:spcBef>
                <a:spcPts val="2400"/>
              </a:spcBef>
              <a:spcAft>
                <a:spcPts val="800"/>
              </a:spcAft>
            </a:pPr>
            <a:r>
              <a:rPr lang="en-US" dirty="0"/>
              <a:t>To further develop technologies that have dual applications in both the military and commercial markets (“dual use”)</a:t>
            </a:r>
          </a:p>
          <a:p>
            <a:pPr>
              <a:lnSpc>
                <a:spcPct val="100000"/>
              </a:lnSpc>
              <a:spcBef>
                <a:spcPts val="2400"/>
              </a:spcBef>
              <a:spcAft>
                <a:spcPts val="800"/>
              </a:spcAft>
            </a:pPr>
            <a:r>
              <a:rPr lang="en-US" dirty="0"/>
              <a:t>To mature that technology during the process to provide solutions to the Government’s stated needs and to provide solutions to the commercial marketplace</a:t>
            </a:r>
          </a:p>
        </p:txBody>
      </p:sp>
      <p:sp>
        <p:nvSpPr>
          <p:cNvPr id="5" name="Slide Number Placeholder 4">
            <a:extLst>
              <a:ext uri="{FF2B5EF4-FFF2-40B4-BE49-F238E27FC236}">
                <a16:creationId xmlns:a16="http://schemas.microsoft.com/office/drawing/2014/main" id="{3819FB4B-7F4F-4E4C-959A-EA0430F4A263}"/>
              </a:ext>
            </a:extLst>
          </p:cNvPr>
          <p:cNvSpPr>
            <a:spLocks noGrp="1"/>
          </p:cNvSpPr>
          <p:nvPr>
            <p:ph type="sldNum" sz="quarter" idx="12"/>
          </p:nvPr>
        </p:nvSpPr>
        <p:spPr/>
        <p:txBody>
          <a:bodyPr/>
          <a:lstStyle/>
          <a:p>
            <a:fld id="{A95DF160-2252-4507-9087-606C83CDB7D9}" type="slidenum">
              <a:rPr lang="en-US" smtClean="0"/>
              <a:t>20</a:t>
            </a:fld>
            <a:endParaRPr lang="en-US" dirty="0"/>
          </a:p>
        </p:txBody>
      </p:sp>
      <p:sp>
        <p:nvSpPr>
          <p:cNvPr id="6" name="Footer Placeholder 5">
            <a:extLst>
              <a:ext uri="{FF2B5EF4-FFF2-40B4-BE49-F238E27FC236}">
                <a16:creationId xmlns:a16="http://schemas.microsoft.com/office/drawing/2014/main" id="{92AE2FD9-983B-4D4E-BA3B-609E05A84351}"/>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915B0AA9-B20F-4735-AFEC-33692EFE1DC4}"/>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339341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311676" cy="753455"/>
          </a:xfrm>
        </p:spPr>
        <p:txBody>
          <a:bodyPr>
            <a:noAutofit/>
          </a:bodyPr>
          <a:lstStyle/>
          <a:p>
            <a:r>
              <a:rPr lang="en-US" sz="3000" dirty="0"/>
              <a:t>DoD Investment in SBIR/STTR (FY19-22)</a:t>
            </a:r>
          </a:p>
        </p:txBody>
      </p:sp>
      <p:sp>
        <p:nvSpPr>
          <p:cNvPr id="3" name="Content Placeholder 2"/>
          <p:cNvSpPr>
            <a:spLocks noGrp="1"/>
          </p:cNvSpPr>
          <p:nvPr>
            <p:ph idx="1"/>
          </p:nvPr>
        </p:nvSpPr>
        <p:spPr/>
        <p:txBody>
          <a:bodyPr>
            <a:normAutofit lnSpcReduction="10000"/>
          </a:bodyPr>
          <a:lstStyle/>
          <a:p>
            <a:pPr marL="0" indent="0">
              <a:buNone/>
            </a:pPr>
            <a:r>
              <a:rPr lang="en-US" dirty="0"/>
              <a:t>From FY19-FY22, DoD investments in SBIR/STTR activities were as follows: </a:t>
            </a:r>
          </a:p>
          <a:p>
            <a:pPr marL="0" indent="0">
              <a:buNone/>
            </a:pPr>
            <a:endParaRPr lang="en-US" sz="2400" dirty="0"/>
          </a:p>
          <a:p>
            <a:pPr lvl="1">
              <a:buFont typeface="Arial" panose="020B0604020202020204" pitchFamily="34" charset="0"/>
              <a:buChar char="•"/>
            </a:pPr>
            <a:r>
              <a:rPr lang="en-US" i="1" dirty="0"/>
              <a:t>SBIR Phase I</a:t>
            </a:r>
            <a:r>
              <a:rPr lang="en-US" dirty="0"/>
              <a:t>: 	$    789,762,443</a:t>
            </a:r>
          </a:p>
          <a:p>
            <a:pPr lvl="1">
              <a:buFont typeface="Arial" panose="020B0604020202020204" pitchFamily="34" charset="0"/>
              <a:buChar char="•"/>
            </a:pPr>
            <a:r>
              <a:rPr lang="en-US" i="1" dirty="0"/>
              <a:t>SBIR Phase II</a:t>
            </a:r>
            <a:r>
              <a:rPr lang="en-US" dirty="0"/>
              <a:t>: 	$ 5,610,822,984</a:t>
            </a:r>
          </a:p>
          <a:p>
            <a:pPr lvl="1">
              <a:buFont typeface="Arial" panose="020B0604020202020204" pitchFamily="34" charset="0"/>
              <a:buChar char="•"/>
            </a:pPr>
            <a:endParaRPr lang="en-US" dirty="0"/>
          </a:p>
          <a:p>
            <a:pPr lvl="1">
              <a:buFont typeface="Arial" panose="020B0604020202020204" pitchFamily="34" charset="0"/>
              <a:buChar char="•"/>
            </a:pPr>
            <a:r>
              <a:rPr lang="en-US" i="1" dirty="0"/>
              <a:t>STTR Phase I</a:t>
            </a:r>
            <a:r>
              <a:rPr lang="en-US" dirty="0"/>
              <a:t>: 	$    253,434,383</a:t>
            </a:r>
          </a:p>
          <a:p>
            <a:pPr lvl="1">
              <a:buFont typeface="Arial" panose="020B0604020202020204" pitchFamily="34" charset="0"/>
              <a:buChar char="•"/>
            </a:pPr>
            <a:r>
              <a:rPr lang="en-US" i="1" dirty="0"/>
              <a:t>STTR Phase II</a:t>
            </a:r>
            <a:r>
              <a:rPr lang="en-US" dirty="0"/>
              <a:t>: 	$    880,215,768</a:t>
            </a:r>
          </a:p>
          <a:p>
            <a:pPr lvl="1">
              <a:buFont typeface="Arial" panose="020B0604020202020204" pitchFamily="34" charset="0"/>
              <a:buChar char="•"/>
            </a:pPr>
            <a:endParaRPr lang="en-US" dirty="0"/>
          </a:p>
          <a:p>
            <a:pPr lvl="1">
              <a:buFont typeface="Arial" panose="020B0604020202020204" pitchFamily="34" charset="0"/>
              <a:buChar char="•"/>
            </a:pPr>
            <a:r>
              <a:rPr lang="en-US" b="1" dirty="0"/>
              <a:t>Phase Totals: 	</a:t>
            </a:r>
            <a:r>
              <a:rPr lang="en-US" b="1" u="sng" dirty="0"/>
              <a:t>$ 7,534,235,578</a:t>
            </a:r>
          </a:p>
          <a:p>
            <a:pPr marL="457200" lvl="1" indent="0">
              <a:buNone/>
            </a:pPr>
            <a:endParaRPr lang="en-US" dirty="0"/>
          </a:p>
          <a:p>
            <a:pPr lvl="1"/>
            <a:endParaRPr lang="en-US" dirty="0"/>
          </a:p>
          <a:p>
            <a:pPr marL="0" indent="0">
              <a:buNone/>
            </a:pPr>
            <a:r>
              <a:rPr lang="en-US" i="1" dirty="0"/>
              <a:t>Source</a:t>
            </a:r>
            <a:r>
              <a:rPr lang="en-US" dirty="0"/>
              <a:t>: Federal Procurement Data System (FPDS)</a:t>
            </a:r>
          </a:p>
        </p:txBody>
      </p:sp>
      <p:sp>
        <p:nvSpPr>
          <p:cNvPr id="5" name="Slide Number Placeholder 4">
            <a:extLst>
              <a:ext uri="{FF2B5EF4-FFF2-40B4-BE49-F238E27FC236}">
                <a16:creationId xmlns:a16="http://schemas.microsoft.com/office/drawing/2014/main" id="{72AB1C47-4FCB-4AB8-8C85-F9956CAF8463}"/>
              </a:ext>
            </a:extLst>
          </p:cNvPr>
          <p:cNvSpPr>
            <a:spLocks noGrp="1"/>
          </p:cNvSpPr>
          <p:nvPr>
            <p:ph type="sldNum" sz="quarter" idx="12"/>
          </p:nvPr>
        </p:nvSpPr>
        <p:spPr/>
        <p:txBody>
          <a:bodyPr/>
          <a:lstStyle/>
          <a:p>
            <a:fld id="{A95DF160-2252-4507-9087-606C83CDB7D9}" type="slidenum">
              <a:rPr lang="en-US" smtClean="0"/>
              <a:t>21</a:t>
            </a:fld>
            <a:endParaRPr lang="en-US" dirty="0"/>
          </a:p>
        </p:txBody>
      </p:sp>
      <p:sp>
        <p:nvSpPr>
          <p:cNvPr id="6" name="Footer Placeholder 5">
            <a:extLst>
              <a:ext uri="{FF2B5EF4-FFF2-40B4-BE49-F238E27FC236}">
                <a16:creationId xmlns:a16="http://schemas.microsoft.com/office/drawing/2014/main" id="{54526EA7-69C7-4D14-AAFE-43EF66F20CFF}"/>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65FE3C4D-AD1C-463E-ADAF-178D8D8FAD18}"/>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368985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336843" cy="753455"/>
          </a:xfrm>
        </p:spPr>
        <p:txBody>
          <a:bodyPr>
            <a:noAutofit/>
          </a:bodyPr>
          <a:lstStyle/>
          <a:p>
            <a:r>
              <a:rPr lang="en-US" sz="3000" dirty="0"/>
              <a:t>Keys to SBIR/STTR Contracting Success</a:t>
            </a:r>
          </a:p>
        </p:txBody>
      </p:sp>
      <p:sp>
        <p:nvSpPr>
          <p:cNvPr id="3" name="Content Placeholder 2"/>
          <p:cNvSpPr>
            <a:spLocks noGrp="1"/>
          </p:cNvSpPr>
          <p:nvPr>
            <p:ph idx="1"/>
          </p:nvPr>
        </p:nvSpPr>
        <p:spPr/>
        <p:txBody>
          <a:bodyPr anchor="t" anchorCtr="0"/>
          <a:lstStyle/>
          <a:p>
            <a:pPr marL="514350" indent="-514350">
              <a:lnSpc>
                <a:spcPct val="100000"/>
              </a:lnSpc>
              <a:spcBef>
                <a:spcPts val="2400"/>
              </a:spcBef>
              <a:spcAft>
                <a:spcPts val="800"/>
              </a:spcAft>
              <a:buFont typeface="+mj-lt"/>
              <a:buAutoNum type="arabicPeriod"/>
            </a:pPr>
            <a:endParaRPr lang="en-US" sz="800" dirty="0"/>
          </a:p>
          <a:p>
            <a:pPr marL="514350" indent="-514350">
              <a:lnSpc>
                <a:spcPct val="100000"/>
              </a:lnSpc>
              <a:spcBef>
                <a:spcPts val="2400"/>
              </a:spcBef>
              <a:spcAft>
                <a:spcPts val="800"/>
              </a:spcAft>
              <a:buFont typeface="+mj-lt"/>
              <a:buAutoNum type="arabicPeriod"/>
            </a:pPr>
            <a:r>
              <a:rPr lang="en-US" dirty="0"/>
              <a:t>Time is of the essence</a:t>
            </a:r>
          </a:p>
          <a:p>
            <a:pPr marL="514350" indent="-514350">
              <a:lnSpc>
                <a:spcPct val="100000"/>
              </a:lnSpc>
              <a:spcBef>
                <a:spcPts val="2400"/>
              </a:spcBef>
              <a:spcAft>
                <a:spcPts val="800"/>
              </a:spcAft>
              <a:buFont typeface="+mj-lt"/>
              <a:buAutoNum type="arabicPeriod"/>
            </a:pPr>
            <a:r>
              <a:rPr lang="en-US" dirty="0"/>
              <a:t>Standardization/clarity in communication is NOT a dirty word</a:t>
            </a:r>
          </a:p>
          <a:p>
            <a:pPr marL="514350" indent="-514350">
              <a:lnSpc>
                <a:spcPct val="100000"/>
              </a:lnSpc>
              <a:spcBef>
                <a:spcPts val="2400"/>
              </a:spcBef>
              <a:spcAft>
                <a:spcPts val="800"/>
              </a:spcAft>
              <a:buFont typeface="+mj-lt"/>
              <a:buAutoNum type="arabicPeriod"/>
            </a:pPr>
            <a:r>
              <a:rPr lang="en-US" dirty="0"/>
              <a:t>The objective of the program is Phase III (Production)</a:t>
            </a:r>
          </a:p>
        </p:txBody>
      </p:sp>
      <p:sp>
        <p:nvSpPr>
          <p:cNvPr id="5" name="Slide Number Placeholder 4">
            <a:extLst>
              <a:ext uri="{FF2B5EF4-FFF2-40B4-BE49-F238E27FC236}">
                <a16:creationId xmlns:a16="http://schemas.microsoft.com/office/drawing/2014/main" id="{BA70F235-9A6E-425B-82FE-881CFECE187E}"/>
              </a:ext>
            </a:extLst>
          </p:cNvPr>
          <p:cNvSpPr>
            <a:spLocks noGrp="1"/>
          </p:cNvSpPr>
          <p:nvPr>
            <p:ph type="sldNum" sz="quarter" idx="12"/>
          </p:nvPr>
        </p:nvSpPr>
        <p:spPr/>
        <p:txBody>
          <a:bodyPr/>
          <a:lstStyle/>
          <a:p>
            <a:fld id="{A95DF160-2252-4507-9087-606C83CDB7D9}" type="slidenum">
              <a:rPr lang="en-US" smtClean="0"/>
              <a:t>22</a:t>
            </a:fld>
            <a:endParaRPr lang="en-US" dirty="0"/>
          </a:p>
        </p:txBody>
      </p:sp>
      <p:sp>
        <p:nvSpPr>
          <p:cNvPr id="6" name="Footer Placeholder 5">
            <a:extLst>
              <a:ext uri="{FF2B5EF4-FFF2-40B4-BE49-F238E27FC236}">
                <a16:creationId xmlns:a16="http://schemas.microsoft.com/office/drawing/2014/main" id="{3F24C369-9455-43FA-BD5A-7BD983864194}"/>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40AC477E-A69D-4CC8-ADF0-6110836C0356}"/>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92666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Key #1 to SBIR/STTR Contracting</a:t>
            </a:r>
          </a:p>
        </p:txBody>
      </p:sp>
      <p:sp>
        <p:nvSpPr>
          <p:cNvPr id="3" name="Content Placeholder 2"/>
          <p:cNvSpPr>
            <a:spLocks noGrp="1"/>
          </p:cNvSpPr>
          <p:nvPr>
            <p:ph idx="1"/>
          </p:nvPr>
        </p:nvSpPr>
        <p:spPr/>
        <p:txBody>
          <a:bodyPr/>
          <a:lstStyle/>
          <a:p>
            <a:pPr>
              <a:lnSpc>
                <a:spcPct val="100000"/>
              </a:lnSpc>
              <a:spcBef>
                <a:spcPts val="2400"/>
              </a:spcBef>
            </a:pPr>
            <a:r>
              <a:rPr lang="en-US" dirty="0"/>
              <a:t>Time is of the essence – Why? </a:t>
            </a:r>
          </a:p>
          <a:p>
            <a:pPr lvl="1">
              <a:lnSpc>
                <a:spcPct val="100000"/>
              </a:lnSpc>
              <a:spcBef>
                <a:spcPts val="2400"/>
              </a:spcBef>
              <a:buFont typeface="Arial" panose="020B0604020202020204" pitchFamily="34" charset="0"/>
              <a:buChar char="•"/>
            </a:pPr>
            <a:r>
              <a:rPr lang="en-US" dirty="0"/>
              <a:t>DoD equipment is designed and deployed with the prospect of being in service for a period exceeding 25 years (case in point: B-52 aircraft)</a:t>
            </a:r>
          </a:p>
          <a:p>
            <a:pPr lvl="1">
              <a:lnSpc>
                <a:spcPct val="100000"/>
              </a:lnSpc>
              <a:spcBef>
                <a:spcPts val="2400"/>
              </a:spcBef>
              <a:buFont typeface="Arial" panose="020B0604020202020204" pitchFamily="34" charset="0"/>
              <a:buChar char="•"/>
            </a:pPr>
            <a:r>
              <a:rPr lang="en-US" dirty="0"/>
              <a:t>This development results in the following considerations: </a:t>
            </a:r>
          </a:p>
          <a:p>
            <a:pPr lvl="2">
              <a:lnSpc>
                <a:spcPct val="100000"/>
              </a:lnSpc>
            </a:pPr>
            <a:r>
              <a:rPr lang="en-US" dirty="0"/>
              <a:t>Obsolescence</a:t>
            </a:r>
          </a:p>
          <a:p>
            <a:pPr lvl="2">
              <a:lnSpc>
                <a:spcPct val="100000"/>
              </a:lnSpc>
            </a:pPr>
            <a:r>
              <a:rPr lang="en-US" dirty="0"/>
              <a:t>Potential safety concerns</a:t>
            </a:r>
          </a:p>
          <a:p>
            <a:pPr lvl="2">
              <a:lnSpc>
                <a:spcPct val="100000"/>
              </a:lnSpc>
            </a:pPr>
            <a:r>
              <a:rPr lang="en-US" dirty="0"/>
              <a:t>Maintainability challenges</a:t>
            </a:r>
          </a:p>
          <a:p>
            <a:pPr lvl="2">
              <a:lnSpc>
                <a:spcPct val="100000"/>
              </a:lnSpc>
            </a:pPr>
            <a:r>
              <a:rPr lang="en-US" dirty="0"/>
              <a:t>Capability enhancements to meet emerging threats</a:t>
            </a:r>
          </a:p>
        </p:txBody>
      </p:sp>
      <p:sp>
        <p:nvSpPr>
          <p:cNvPr id="5" name="Slide Number Placeholder 4">
            <a:extLst>
              <a:ext uri="{FF2B5EF4-FFF2-40B4-BE49-F238E27FC236}">
                <a16:creationId xmlns:a16="http://schemas.microsoft.com/office/drawing/2014/main" id="{0F5C5B33-8864-4FF1-8BAB-09C7C482AEFF}"/>
              </a:ext>
            </a:extLst>
          </p:cNvPr>
          <p:cNvSpPr>
            <a:spLocks noGrp="1"/>
          </p:cNvSpPr>
          <p:nvPr>
            <p:ph type="sldNum" sz="quarter" idx="12"/>
          </p:nvPr>
        </p:nvSpPr>
        <p:spPr/>
        <p:txBody>
          <a:bodyPr/>
          <a:lstStyle/>
          <a:p>
            <a:fld id="{A95DF160-2252-4507-9087-606C83CDB7D9}" type="slidenum">
              <a:rPr lang="en-US" smtClean="0"/>
              <a:t>23</a:t>
            </a:fld>
            <a:endParaRPr lang="en-US" dirty="0"/>
          </a:p>
        </p:txBody>
      </p:sp>
      <p:sp>
        <p:nvSpPr>
          <p:cNvPr id="6" name="Footer Placeholder 5">
            <a:extLst>
              <a:ext uri="{FF2B5EF4-FFF2-40B4-BE49-F238E27FC236}">
                <a16:creationId xmlns:a16="http://schemas.microsoft.com/office/drawing/2014/main" id="{0884E540-7D0B-449A-AFCF-D4367C6B0930}"/>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E4C7F7D6-255A-476F-AB69-6F553DD9C0A2}"/>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26937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Key #2 to SBIR/STTR Contracting</a:t>
            </a:r>
          </a:p>
        </p:txBody>
      </p:sp>
      <p:sp>
        <p:nvSpPr>
          <p:cNvPr id="3" name="Content Placeholder 2"/>
          <p:cNvSpPr>
            <a:spLocks noGrp="1"/>
          </p:cNvSpPr>
          <p:nvPr>
            <p:ph idx="1"/>
          </p:nvPr>
        </p:nvSpPr>
        <p:spPr/>
        <p:txBody>
          <a:bodyPr>
            <a:normAutofit lnSpcReduction="10000"/>
          </a:bodyPr>
          <a:lstStyle/>
          <a:p>
            <a:pPr>
              <a:lnSpc>
                <a:spcPct val="100000"/>
              </a:lnSpc>
              <a:spcAft>
                <a:spcPts val="800"/>
              </a:spcAft>
            </a:pPr>
            <a:r>
              <a:rPr lang="en-US" dirty="0"/>
              <a:t>Standardization is not a “dirty” word – Why? </a:t>
            </a:r>
          </a:p>
          <a:p>
            <a:pPr lvl="1">
              <a:lnSpc>
                <a:spcPct val="100000"/>
              </a:lnSpc>
              <a:buFont typeface="Arial" panose="020B0604020202020204" pitchFamily="34" charset="0"/>
              <a:buChar char="•"/>
            </a:pPr>
            <a:r>
              <a:rPr lang="en-US" dirty="0"/>
              <a:t>Over the past several years, component commands have moved in the direction of standard practices as well as organizational structures that enhance performance </a:t>
            </a:r>
          </a:p>
          <a:p>
            <a:pPr lvl="1">
              <a:lnSpc>
                <a:spcPct val="100000"/>
              </a:lnSpc>
              <a:buFont typeface="Arial" panose="020B0604020202020204" pitchFamily="34" charset="0"/>
              <a:buChar char="•"/>
            </a:pPr>
            <a:r>
              <a:rPr lang="en-US" dirty="0"/>
              <a:t>Reasons for their successful performance in this area is what we would attribute to an approach described as “Management 101” </a:t>
            </a:r>
          </a:p>
          <a:p>
            <a:pPr lvl="1">
              <a:lnSpc>
                <a:spcPct val="100000"/>
              </a:lnSpc>
              <a:buFont typeface="Arial" panose="020B0604020202020204" pitchFamily="34" charset="0"/>
              <a:buChar char="•"/>
            </a:pPr>
            <a:r>
              <a:rPr lang="en-US" dirty="0"/>
              <a:t>They organized their operation to service a given customer (i.e., contracting center of excellence approach)</a:t>
            </a:r>
          </a:p>
          <a:p>
            <a:pPr lvl="1">
              <a:lnSpc>
                <a:spcPct val="100000"/>
              </a:lnSpc>
              <a:buFont typeface="Arial" panose="020B0604020202020204" pitchFamily="34" charset="0"/>
              <a:buChar char="•"/>
            </a:pPr>
            <a:r>
              <a:rPr lang="en-US" dirty="0"/>
              <a:t>They developed the use of templates for the solicitation, negotiation, and award of projects</a:t>
            </a:r>
          </a:p>
          <a:p>
            <a:pPr lvl="1">
              <a:lnSpc>
                <a:spcPct val="100000"/>
              </a:lnSpc>
              <a:buFont typeface="Arial" panose="020B0604020202020204" pitchFamily="34" charset="0"/>
              <a:buChar char="•"/>
            </a:pPr>
            <a:r>
              <a:rPr lang="en-US" dirty="0"/>
              <a:t>They developed a cadre of core personnel to process the work to be completed by others when necessary</a:t>
            </a:r>
          </a:p>
          <a:p>
            <a:pPr lvl="1">
              <a:lnSpc>
                <a:spcPct val="100000"/>
              </a:lnSpc>
              <a:buFont typeface="Arial" panose="020B0604020202020204" pitchFamily="34" charset="0"/>
              <a:buChar char="•"/>
            </a:pPr>
            <a:r>
              <a:rPr lang="en-US" dirty="0"/>
              <a:t>They developed a communication model with their respective contractor base to manage expectations for proposal submittals and award justifications </a:t>
            </a:r>
          </a:p>
        </p:txBody>
      </p:sp>
      <p:sp>
        <p:nvSpPr>
          <p:cNvPr id="5" name="Slide Number Placeholder 4">
            <a:extLst>
              <a:ext uri="{FF2B5EF4-FFF2-40B4-BE49-F238E27FC236}">
                <a16:creationId xmlns:a16="http://schemas.microsoft.com/office/drawing/2014/main" id="{63730FAD-9434-4467-A3AA-70DF850AEE06}"/>
              </a:ext>
            </a:extLst>
          </p:cNvPr>
          <p:cNvSpPr>
            <a:spLocks noGrp="1"/>
          </p:cNvSpPr>
          <p:nvPr>
            <p:ph type="sldNum" sz="quarter" idx="12"/>
          </p:nvPr>
        </p:nvSpPr>
        <p:spPr/>
        <p:txBody>
          <a:bodyPr/>
          <a:lstStyle/>
          <a:p>
            <a:fld id="{A95DF160-2252-4507-9087-606C83CDB7D9}" type="slidenum">
              <a:rPr lang="en-US" smtClean="0"/>
              <a:t>24</a:t>
            </a:fld>
            <a:endParaRPr lang="en-US" dirty="0"/>
          </a:p>
        </p:txBody>
      </p:sp>
      <p:sp>
        <p:nvSpPr>
          <p:cNvPr id="6" name="Footer Placeholder 5">
            <a:extLst>
              <a:ext uri="{FF2B5EF4-FFF2-40B4-BE49-F238E27FC236}">
                <a16:creationId xmlns:a16="http://schemas.microsoft.com/office/drawing/2014/main" id="{C166C867-A2FB-4D15-BE98-181EA3C90299}"/>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2DBBAF6A-6578-4CD5-873A-B3C1B9ECCC09}"/>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8033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Key #3 to SBIR/STTR Contracting</a:t>
            </a:r>
          </a:p>
        </p:txBody>
      </p:sp>
      <p:sp>
        <p:nvSpPr>
          <p:cNvPr id="3" name="Content Placeholder 2"/>
          <p:cNvSpPr>
            <a:spLocks noGrp="1"/>
          </p:cNvSpPr>
          <p:nvPr>
            <p:ph idx="1"/>
          </p:nvPr>
        </p:nvSpPr>
        <p:spPr/>
        <p:txBody>
          <a:bodyPr/>
          <a:lstStyle/>
          <a:p>
            <a:pPr>
              <a:lnSpc>
                <a:spcPct val="100000"/>
              </a:lnSpc>
              <a:spcBef>
                <a:spcPts val="2400"/>
              </a:spcBef>
            </a:pPr>
            <a:r>
              <a:rPr lang="en-US" dirty="0"/>
              <a:t>Phase III awards should always be the objective – Why? </a:t>
            </a:r>
          </a:p>
          <a:p>
            <a:pPr lvl="1">
              <a:lnSpc>
                <a:spcPct val="100000"/>
              </a:lnSpc>
              <a:spcBef>
                <a:spcPts val="2400"/>
              </a:spcBef>
              <a:buFont typeface="Arial" panose="020B0604020202020204" pitchFamily="34" charset="0"/>
              <a:buChar char="•"/>
            </a:pPr>
            <a:r>
              <a:rPr lang="en-US" dirty="0"/>
              <a:t>Programs are identifying that solutions to existing problems can be readily achieved thru the SBIR/STTR Program (case in point: Air Force use of Commercial Solution Opportunities)</a:t>
            </a:r>
          </a:p>
          <a:p>
            <a:pPr lvl="1">
              <a:lnSpc>
                <a:spcPct val="100000"/>
              </a:lnSpc>
              <a:spcBef>
                <a:spcPts val="2400"/>
              </a:spcBef>
              <a:buFont typeface="Arial" panose="020B0604020202020204" pitchFamily="34" charset="0"/>
              <a:buChar char="•"/>
            </a:pPr>
            <a:r>
              <a:rPr lang="en-US" dirty="0"/>
              <a:t>Perception is that the small business community represents an agile, technically sound, cost effective, responsible partner when proceeding to implement a solution </a:t>
            </a:r>
          </a:p>
        </p:txBody>
      </p:sp>
      <p:sp>
        <p:nvSpPr>
          <p:cNvPr id="5" name="Slide Number Placeholder 4">
            <a:extLst>
              <a:ext uri="{FF2B5EF4-FFF2-40B4-BE49-F238E27FC236}">
                <a16:creationId xmlns:a16="http://schemas.microsoft.com/office/drawing/2014/main" id="{634E7742-E28C-4DC6-917F-5C9C3F284698}"/>
              </a:ext>
            </a:extLst>
          </p:cNvPr>
          <p:cNvSpPr>
            <a:spLocks noGrp="1"/>
          </p:cNvSpPr>
          <p:nvPr>
            <p:ph type="sldNum" sz="quarter" idx="12"/>
          </p:nvPr>
        </p:nvSpPr>
        <p:spPr/>
        <p:txBody>
          <a:bodyPr/>
          <a:lstStyle/>
          <a:p>
            <a:fld id="{A95DF160-2252-4507-9087-606C83CDB7D9}" type="slidenum">
              <a:rPr lang="en-US" smtClean="0"/>
              <a:t>25</a:t>
            </a:fld>
            <a:endParaRPr lang="en-US" dirty="0"/>
          </a:p>
        </p:txBody>
      </p:sp>
      <p:sp>
        <p:nvSpPr>
          <p:cNvPr id="6" name="Footer Placeholder 5">
            <a:extLst>
              <a:ext uri="{FF2B5EF4-FFF2-40B4-BE49-F238E27FC236}">
                <a16:creationId xmlns:a16="http://schemas.microsoft.com/office/drawing/2014/main" id="{18448C55-769F-417F-9426-E70286538CDD}"/>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7F1DF9A6-AC15-46B3-8A7D-953C64297A35}"/>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40522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45" y="65986"/>
            <a:ext cx="8541518" cy="753455"/>
          </a:xfrm>
        </p:spPr>
        <p:txBody>
          <a:bodyPr>
            <a:noAutofit/>
          </a:bodyPr>
          <a:lstStyle/>
          <a:p>
            <a:r>
              <a:rPr lang="en-US" sz="3000" dirty="0"/>
              <a:t>Contractor Actions that Facilitate the Process</a:t>
            </a:r>
          </a:p>
        </p:txBody>
      </p:sp>
      <p:sp>
        <p:nvSpPr>
          <p:cNvPr id="3" name="Content Placeholder 2"/>
          <p:cNvSpPr>
            <a:spLocks noGrp="1"/>
          </p:cNvSpPr>
          <p:nvPr>
            <p:ph idx="1"/>
          </p:nvPr>
        </p:nvSpPr>
        <p:spPr/>
        <p:txBody>
          <a:bodyPr>
            <a:normAutofit fontScale="85000" lnSpcReduction="10000"/>
          </a:bodyPr>
          <a:lstStyle/>
          <a:p>
            <a:pPr>
              <a:lnSpc>
                <a:spcPct val="120000"/>
              </a:lnSpc>
              <a:spcBef>
                <a:spcPts val="2400"/>
              </a:spcBef>
            </a:pPr>
            <a:r>
              <a:rPr lang="en-US" dirty="0"/>
              <a:t>Recognize that due to the sense of urgency associated with the process, contractors can make adjustments to their internal (“back office”) processes (material acquisition, subcontracting, etc.) that will accelerate getting to an award </a:t>
            </a:r>
          </a:p>
          <a:p>
            <a:pPr>
              <a:lnSpc>
                <a:spcPct val="120000"/>
              </a:lnSpc>
              <a:spcBef>
                <a:spcPts val="2400"/>
              </a:spcBef>
            </a:pPr>
            <a:r>
              <a:rPr lang="en-US" dirty="0"/>
              <a:t>Understand the Government’s structure and communication models in order to be prepared to provide responses to anticipated questions (e.g., How do you acquire your materials? Has your accounting system been audited?)</a:t>
            </a:r>
          </a:p>
          <a:p>
            <a:pPr>
              <a:lnSpc>
                <a:spcPct val="120000"/>
              </a:lnSpc>
              <a:spcBef>
                <a:spcPts val="2400"/>
              </a:spcBef>
            </a:pPr>
            <a:r>
              <a:rPr lang="en-US" dirty="0"/>
              <a:t>Understand the organization with which you are in negotiation and the stakeholders (e.g., Program Manager (PM), Technical Point of Contact (TPOC), Contracting Officer’s Representative (COR), PCO, etc.) to whom you should address challenges during the acquisition process</a:t>
            </a:r>
          </a:p>
        </p:txBody>
      </p:sp>
      <p:sp>
        <p:nvSpPr>
          <p:cNvPr id="5" name="Slide Number Placeholder 4">
            <a:extLst>
              <a:ext uri="{FF2B5EF4-FFF2-40B4-BE49-F238E27FC236}">
                <a16:creationId xmlns:a16="http://schemas.microsoft.com/office/drawing/2014/main" id="{EA25C658-36BF-4BA6-8B9F-B62275E2D136}"/>
              </a:ext>
            </a:extLst>
          </p:cNvPr>
          <p:cNvSpPr>
            <a:spLocks noGrp="1"/>
          </p:cNvSpPr>
          <p:nvPr>
            <p:ph type="sldNum" sz="quarter" idx="12"/>
          </p:nvPr>
        </p:nvSpPr>
        <p:spPr/>
        <p:txBody>
          <a:bodyPr/>
          <a:lstStyle/>
          <a:p>
            <a:fld id="{A95DF160-2252-4507-9087-606C83CDB7D9}" type="slidenum">
              <a:rPr lang="en-US" smtClean="0"/>
              <a:t>26</a:t>
            </a:fld>
            <a:endParaRPr lang="en-US" dirty="0"/>
          </a:p>
        </p:txBody>
      </p:sp>
      <p:sp>
        <p:nvSpPr>
          <p:cNvPr id="6" name="Footer Placeholder 5">
            <a:extLst>
              <a:ext uri="{FF2B5EF4-FFF2-40B4-BE49-F238E27FC236}">
                <a16:creationId xmlns:a16="http://schemas.microsoft.com/office/drawing/2014/main" id="{A0DFB69F-04BD-4B67-BA13-F010DB04FA5C}"/>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75EE96C6-7890-4019-BF8E-E58897ED6AC8}"/>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69310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DoD Phase III Awards (FY19-FY22)</a:t>
            </a:r>
          </a:p>
        </p:txBody>
      </p:sp>
      <p:sp>
        <p:nvSpPr>
          <p:cNvPr id="3" name="Content Placeholder 2"/>
          <p:cNvSpPr>
            <a:spLocks noGrp="1"/>
          </p:cNvSpPr>
          <p:nvPr>
            <p:ph idx="1"/>
          </p:nvPr>
        </p:nvSpPr>
        <p:spPr>
          <a:xfrm>
            <a:off x="2182300" y="2559320"/>
            <a:ext cx="7827401" cy="947278"/>
          </a:xfrm>
        </p:spPr>
        <p:txBody>
          <a:bodyPr>
            <a:noAutofit/>
          </a:bodyPr>
          <a:lstStyle/>
          <a:p>
            <a:pPr marL="0" indent="0" algn="ctr">
              <a:buNone/>
            </a:pPr>
            <a:r>
              <a:rPr lang="en-US" sz="8000" b="1" dirty="0">
                <a:solidFill>
                  <a:schemeClr val="tx1"/>
                </a:solidFill>
                <a:latin typeface="Arial" panose="020B0604020202020204" pitchFamily="34" charset="0"/>
                <a:ea typeface="+mj-ea"/>
                <a:cs typeface="Arial" panose="020B0604020202020204" pitchFamily="34" charset="0"/>
              </a:rPr>
              <a:t>$8,670,502,908</a:t>
            </a:r>
          </a:p>
        </p:txBody>
      </p:sp>
      <p:sp>
        <p:nvSpPr>
          <p:cNvPr id="5" name="Slide Number Placeholder 4">
            <a:extLst>
              <a:ext uri="{FF2B5EF4-FFF2-40B4-BE49-F238E27FC236}">
                <a16:creationId xmlns:a16="http://schemas.microsoft.com/office/drawing/2014/main" id="{EEAEE5E5-DC77-4246-BD1D-99E6A0F926AE}"/>
              </a:ext>
            </a:extLst>
          </p:cNvPr>
          <p:cNvSpPr>
            <a:spLocks noGrp="1"/>
          </p:cNvSpPr>
          <p:nvPr>
            <p:ph type="sldNum" sz="quarter" idx="12"/>
          </p:nvPr>
        </p:nvSpPr>
        <p:spPr/>
        <p:txBody>
          <a:bodyPr/>
          <a:lstStyle/>
          <a:p>
            <a:fld id="{A95DF160-2252-4507-9087-606C83CDB7D9}" type="slidenum">
              <a:rPr lang="en-US" smtClean="0"/>
              <a:t>27</a:t>
            </a:fld>
            <a:endParaRPr lang="en-US" dirty="0"/>
          </a:p>
        </p:txBody>
      </p:sp>
      <p:sp>
        <p:nvSpPr>
          <p:cNvPr id="6" name="Footer Placeholder 5">
            <a:extLst>
              <a:ext uri="{FF2B5EF4-FFF2-40B4-BE49-F238E27FC236}">
                <a16:creationId xmlns:a16="http://schemas.microsoft.com/office/drawing/2014/main" id="{EEFA3647-98CF-4FE6-9683-D96BDF306E59}"/>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B9091461-7C64-4E68-A5F6-37BD1E8FDB32}"/>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454116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Good News</a:t>
            </a:r>
          </a:p>
        </p:txBody>
      </p:sp>
      <p:sp>
        <p:nvSpPr>
          <p:cNvPr id="3" name="Content Placeholder 2"/>
          <p:cNvSpPr>
            <a:spLocks noGrp="1"/>
          </p:cNvSpPr>
          <p:nvPr>
            <p:ph idx="1"/>
          </p:nvPr>
        </p:nvSpPr>
        <p:spPr/>
        <p:txBody>
          <a:bodyPr/>
          <a:lstStyle/>
          <a:p>
            <a:pPr>
              <a:lnSpc>
                <a:spcPct val="100000"/>
              </a:lnSpc>
              <a:spcBef>
                <a:spcPts val="2400"/>
              </a:spcBef>
            </a:pPr>
            <a:r>
              <a:rPr lang="en-US" dirty="0"/>
              <a:t>If we work together, we all win!</a:t>
            </a:r>
          </a:p>
          <a:p>
            <a:pPr>
              <a:lnSpc>
                <a:spcPct val="100000"/>
              </a:lnSpc>
              <a:spcBef>
                <a:spcPts val="2400"/>
              </a:spcBef>
              <a:spcAft>
                <a:spcPts val="800"/>
              </a:spcAft>
            </a:pPr>
            <a:r>
              <a:rPr lang="en-US" dirty="0"/>
              <a:t>Our Best Approach: </a:t>
            </a:r>
          </a:p>
          <a:p>
            <a:pPr lvl="1">
              <a:lnSpc>
                <a:spcPct val="100000"/>
              </a:lnSpc>
              <a:spcBef>
                <a:spcPts val="0"/>
              </a:spcBef>
              <a:spcAft>
                <a:spcPts val="800"/>
              </a:spcAft>
              <a:buFont typeface="Arial" panose="020B0604020202020204" pitchFamily="34" charset="0"/>
              <a:buChar char="•"/>
            </a:pPr>
            <a:r>
              <a:rPr lang="en-US" dirty="0"/>
              <a:t>Stay flexible in how we approach contracting</a:t>
            </a:r>
          </a:p>
          <a:p>
            <a:pPr lvl="2">
              <a:lnSpc>
                <a:spcPct val="100000"/>
              </a:lnSpc>
              <a:spcBef>
                <a:spcPts val="0"/>
              </a:spcBef>
              <a:spcAft>
                <a:spcPts val="800"/>
              </a:spcAft>
            </a:pPr>
            <a:r>
              <a:rPr lang="en-US" dirty="0"/>
              <a:t>It’s an </a:t>
            </a:r>
            <a:r>
              <a:rPr lang="en-US" u="sng" dirty="0"/>
              <a:t>ART</a:t>
            </a:r>
            <a:r>
              <a:rPr lang="en-US" dirty="0"/>
              <a:t> </a:t>
            </a:r>
            <a:r>
              <a:rPr lang="en-US" i="1" dirty="0"/>
              <a:t>not</a:t>
            </a:r>
            <a:r>
              <a:rPr lang="en-US" dirty="0"/>
              <a:t> a </a:t>
            </a:r>
            <a:r>
              <a:rPr lang="en-US" u="sng" dirty="0"/>
              <a:t>SCIENCE</a:t>
            </a:r>
          </a:p>
          <a:p>
            <a:pPr lvl="1">
              <a:lnSpc>
                <a:spcPct val="100000"/>
              </a:lnSpc>
              <a:spcBef>
                <a:spcPts val="0"/>
              </a:spcBef>
              <a:spcAft>
                <a:spcPts val="800"/>
              </a:spcAft>
              <a:buFont typeface="Arial" panose="020B0604020202020204" pitchFamily="34" charset="0"/>
              <a:buChar char="•"/>
            </a:pPr>
            <a:r>
              <a:rPr lang="en-US" dirty="0"/>
              <a:t>Communicate clearly (and often)</a:t>
            </a:r>
          </a:p>
          <a:p>
            <a:pPr lvl="1">
              <a:lnSpc>
                <a:spcPct val="100000"/>
              </a:lnSpc>
              <a:spcBef>
                <a:spcPts val="0"/>
              </a:spcBef>
              <a:spcAft>
                <a:spcPts val="800"/>
              </a:spcAft>
              <a:buFont typeface="Arial" panose="020B0604020202020204" pitchFamily="34" charset="0"/>
              <a:buChar char="•"/>
            </a:pPr>
            <a:r>
              <a:rPr lang="en-US" dirty="0"/>
              <a:t>Be prepared to respond</a:t>
            </a:r>
          </a:p>
        </p:txBody>
      </p:sp>
      <p:sp>
        <p:nvSpPr>
          <p:cNvPr id="5" name="Slide Number Placeholder 4">
            <a:extLst>
              <a:ext uri="{FF2B5EF4-FFF2-40B4-BE49-F238E27FC236}">
                <a16:creationId xmlns:a16="http://schemas.microsoft.com/office/drawing/2014/main" id="{510DF2A5-F662-4B78-99FF-AA5C654C8103}"/>
              </a:ext>
            </a:extLst>
          </p:cNvPr>
          <p:cNvSpPr>
            <a:spLocks noGrp="1"/>
          </p:cNvSpPr>
          <p:nvPr>
            <p:ph type="sldNum" sz="quarter" idx="12"/>
          </p:nvPr>
        </p:nvSpPr>
        <p:spPr/>
        <p:txBody>
          <a:bodyPr/>
          <a:lstStyle/>
          <a:p>
            <a:fld id="{A95DF160-2252-4507-9087-606C83CDB7D9}" type="slidenum">
              <a:rPr lang="en-US" smtClean="0"/>
              <a:t>28</a:t>
            </a:fld>
            <a:endParaRPr lang="en-US" dirty="0"/>
          </a:p>
        </p:txBody>
      </p:sp>
      <p:sp>
        <p:nvSpPr>
          <p:cNvPr id="7" name="Date Placeholder 6">
            <a:extLst>
              <a:ext uri="{FF2B5EF4-FFF2-40B4-BE49-F238E27FC236}">
                <a16:creationId xmlns:a16="http://schemas.microsoft.com/office/drawing/2014/main" id="{04382A10-684B-49C6-B518-549D975844ED}"/>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2540F739-1014-49BE-8365-F2AEBD9F1C91}"/>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131754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Less Than Good News</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t>Over the past few years, there has been “unfortunate” interpretations of what is permissible under the program</a:t>
            </a:r>
          </a:p>
          <a:p>
            <a:pPr>
              <a:lnSpc>
                <a:spcPct val="100000"/>
              </a:lnSpc>
              <a:spcBef>
                <a:spcPts val="2400"/>
              </a:spcBef>
            </a:pPr>
            <a:r>
              <a:rPr lang="en-US" dirty="0"/>
              <a:t>The following scenarios are offered as examples of certain occurrences and an initial assessment of the facts with an opinion on how these interpretations should be handled</a:t>
            </a:r>
          </a:p>
        </p:txBody>
      </p:sp>
      <p:sp>
        <p:nvSpPr>
          <p:cNvPr id="5" name="Slide Number Placeholder 4">
            <a:extLst>
              <a:ext uri="{FF2B5EF4-FFF2-40B4-BE49-F238E27FC236}">
                <a16:creationId xmlns:a16="http://schemas.microsoft.com/office/drawing/2014/main" id="{5CA94AFC-A122-475D-82E5-722F35C49A6A}"/>
              </a:ext>
            </a:extLst>
          </p:cNvPr>
          <p:cNvSpPr>
            <a:spLocks noGrp="1"/>
          </p:cNvSpPr>
          <p:nvPr>
            <p:ph type="sldNum" sz="quarter" idx="12"/>
          </p:nvPr>
        </p:nvSpPr>
        <p:spPr/>
        <p:txBody>
          <a:bodyPr/>
          <a:lstStyle/>
          <a:p>
            <a:fld id="{A95DF160-2252-4507-9087-606C83CDB7D9}" type="slidenum">
              <a:rPr lang="en-US" smtClean="0"/>
              <a:t>29</a:t>
            </a:fld>
            <a:endParaRPr lang="en-US" dirty="0"/>
          </a:p>
        </p:txBody>
      </p:sp>
      <p:sp>
        <p:nvSpPr>
          <p:cNvPr id="6" name="Footer Placeholder 5">
            <a:extLst>
              <a:ext uri="{FF2B5EF4-FFF2-40B4-BE49-F238E27FC236}">
                <a16:creationId xmlns:a16="http://schemas.microsoft.com/office/drawing/2014/main" id="{C6B29578-DCB3-4E87-8981-3BD9444A94E6}"/>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B4A74FE4-8B6B-40BD-87A6-5B9EAC32933D}"/>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32462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Agenda</a:t>
            </a:r>
          </a:p>
        </p:txBody>
      </p:sp>
      <p:sp>
        <p:nvSpPr>
          <p:cNvPr id="3" name="Content Placeholder 2"/>
          <p:cNvSpPr>
            <a:spLocks noGrp="1"/>
          </p:cNvSpPr>
          <p:nvPr>
            <p:ph idx="1"/>
          </p:nvPr>
        </p:nvSpPr>
        <p:spPr/>
        <p:txBody>
          <a:bodyPr/>
          <a:lstStyle/>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What are Small Business Innovation Research (SBIR) and Small Business Technology Transfer (STTR) Data Rights?</a:t>
            </a:r>
          </a:p>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What is a </a:t>
            </a:r>
            <a:r>
              <a:rPr lang="en-US" dirty="0">
                <a:effectLst/>
                <a:ea typeface="Calibri" panose="020F0502020204030204" pitchFamily="34" charset="0"/>
                <a:cs typeface="Times New Roman" panose="02020603050405020304" pitchFamily="18" charset="0"/>
              </a:rPr>
              <a:t>Government</a:t>
            </a:r>
            <a:r>
              <a:rPr lang="en-US" sz="2800" dirty="0">
                <a:effectLst/>
                <a:ea typeface="Calibri" panose="020F0502020204030204" pitchFamily="34" charset="0"/>
                <a:cs typeface="Times New Roman" panose="02020603050405020304" pitchFamily="18" charset="0"/>
              </a:rPr>
              <a:t> Phase III award?</a:t>
            </a:r>
          </a:p>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Why is protecting SBIR/STTR Data important?</a:t>
            </a:r>
          </a:p>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To what agencies does this apply?</a:t>
            </a:r>
          </a:p>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How and when to mark SBIR/STTR Data?</a:t>
            </a:r>
          </a:p>
          <a:p>
            <a:endParaRPr lang="en-US" dirty="0"/>
          </a:p>
        </p:txBody>
      </p:sp>
      <p:sp>
        <p:nvSpPr>
          <p:cNvPr id="5" name="Slide Number Placeholder 4">
            <a:extLst>
              <a:ext uri="{FF2B5EF4-FFF2-40B4-BE49-F238E27FC236}">
                <a16:creationId xmlns:a16="http://schemas.microsoft.com/office/drawing/2014/main" id="{EBA114E0-AE92-46FD-A3D9-C9084B141E45}"/>
              </a:ext>
            </a:extLst>
          </p:cNvPr>
          <p:cNvSpPr>
            <a:spLocks noGrp="1"/>
          </p:cNvSpPr>
          <p:nvPr>
            <p:ph type="sldNum" sz="quarter" idx="12"/>
          </p:nvPr>
        </p:nvSpPr>
        <p:spPr/>
        <p:txBody>
          <a:bodyPr/>
          <a:lstStyle/>
          <a:p>
            <a:fld id="{A95DF160-2252-4507-9087-606C83CDB7D9}" type="slidenum">
              <a:rPr lang="en-US" smtClean="0"/>
              <a:t>3</a:t>
            </a:fld>
            <a:endParaRPr lang="en-US" dirty="0"/>
          </a:p>
        </p:txBody>
      </p:sp>
      <p:sp>
        <p:nvSpPr>
          <p:cNvPr id="7" name="Date Placeholder 6">
            <a:extLst>
              <a:ext uri="{FF2B5EF4-FFF2-40B4-BE49-F238E27FC236}">
                <a16:creationId xmlns:a16="http://schemas.microsoft.com/office/drawing/2014/main" id="{C9FD60FC-3107-4AC9-8DEF-165A7C144D33}"/>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D81C7155-DC5F-4998-8CD8-80BBC4A0D9B5}"/>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3931633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076784" cy="753455"/>
          </a:xfrm>
        </p:spPr>
        <p:txBody>
          <a:bodyPr>
            <a:normAutofit/>
          </a:bodyPr>
          <a:lstStyle/>
          <a:p>
            <a:r>
              <a:rPr lang="en-US" sz="3000" dirty="0"/>
              <a:t>Scenario #1: “Just Give Me the Data”</a:t>
            </a:r>
          </a:p>
        </p:txBody>
      </p:sp>
      <p:sp>
        <p:nvSpPr>
          <p:cNvPr id="3" name="Content Placeholder 2"/>
          <p:cNvSpPr>
            <a:spLocks noGrp="1"/>
          </p:cNvSpPr>
          <p:nvPr>
            <p:ph idx="1"/>
          </p:nvPr>
        </p:nvSpPr>
        <p:spPr/>
        <p:txBody>
          <a:bodyPr>
            <a:normAutofit/>
          </a:bodyPr>
          <a:lstStyle/>
          <a:p>
            <a:pPr>
              <a:lnSpc>
                <a:spcPct val="100000"/>
              </a:lnSpc>
              <a:spcBef>
                <a:spcPts val="2400"/>
              </a:spcBef>
              <a:spcAft>
                <a:spcPts val="800"/>
              </a:spcAft>
            </a:pPr>
            <a:r>
              <a:rPr lang="en-US" dirty="0"/>
              <a:t>Company “X” has been working closely with a DoD Component Command to provide a solution to a vexing problem associated with foreign substance penetration of smooth mechanical surfaces</a:t>
            </a:r>
          </a:p>
          <a:p>
            <a:pPr>
              <a:lnSpc>
                <a:spcPct val="100000"/>
              </a:lnSpc>
              <a:spcBef>
                <a:spcPts val="2400"/>
              </a:spcBef>
              <a:spcAft>
                <a:spcPts val="800"/>
              </a:spcAft>
            </a:pPr>
            <a:r>
              <a:rPr lang="en-US" dirty="0"/>
              <a:t>During the Phase II effort that had been awarded to Company “X”, a Government stakeholder (e.g., PM, COR, Contracting Officer’s Technical Representative (COTR), etc.) requests that the firm…“Provide all your detailed research documents (e.g., drawings, performance standards, etc.) without markings on the data.” </a:t>
            </a:r>
          </a:p>
          <a:p>
            <a:pPr>
              <a:lnSpc>
                <a:spcPct val="100000"/>
              </a:lnSpc>
              <a:spcBef>
                <a:spcPts val="2400"/>
              </a:spcBef>
              <a:spcAft>
                <a:spcPts val="800"/>
              </a:spcAft>
            </a:pPr>
            <a:r>
              <a:rPr lang="en-US" i="1" dirty="0"/>
              <a:t>Is this an acceptable request by the Government of </a:t>
            </a:r>
            <a:r>
              <a:rPr lang="en-US" dirty="0"/>
              <a:t>Company “X”</a:t>
            </a:r>
            <a:r>
              <a:rPr lang="en-US" i="1" dirty="0"/>
              <a:t>?</a:t>
            </a:r>
          </a:p>
        </p:txBody>
      </p:sp>
      <p:sp>
        <p:nvSpPr>
          <p:cNvPr id="5" name="Slide Number Placeholder 4">
            <a:extLst>
              <a:ext uri="{FF2B5EF4-FFF2-40B4-BE49-F238E27FC236}">
                <a16:creationId xmlns:a16="http://schemas.microsoft.com/office/drawing/2014/main" id="{741C6734-FAAD-4287-8580-4676574A8760}"/>
              </a:ext>
            </a:extLst>
          </p:cNvPr>
          <p:cNvSpPr>
            <a:spLocks noGrp="1"/>
          </p:cNvSpPr>
          <p:nvPr>
            <p:ph type="sldNum" sz="quarter" idx="12"/>
          </p:nvPr>
        </p:nvSpPr>
        <p:spPr/>
        <p:txBody>
          <a:bodyPr/>
          <a:lstStyle/>
          <a:p>
            <a:fld id="{A95DF160-2252-4507-9087-606C83CDB7D9}" type="slidenum">
              <a:rPr lang="en-US" smtClean="0"/>
              <a:t>30</a:t>
            </a:fld>
            <a:endParaRPr lang="en-US" dirty="0"/>
          </a:p>
        </p:txBody>
      </p:sp>
      <p:sp>
        <p:nvSpPr>
          <p:cNvPr id="6" name="Footer Placeholder 5">
            <a:extLst>
              <a:ext uri="{FF2B5EF4-FFF2-40B4-BE49-F238E27FC236}">
                <a16:creationId xmlns:a16="http://schemas.microsoft.com/office/drawing/2014/main" id="{4F064FA9-6C29-4146-AF28-3654498DFE27}"/>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C8BAA9CA-B190-4E64-A185-0F6F05DE2078}"/>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611579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Scenario #1 Assessment</a:t>
            </a:r>
          </a:p>
        </p:txBody>
      </p:sp>
      <p:sp>
        <p:nvSpPr>
          <p:cNvPr id="3" name="Content Placeholder 2"/>
          <p:cNvSpPr>
            <a:spLocks noGrp="1"/>
          </p:cNvSpPr>
          <p:nvPr>
            <p:ph idx="1"/>
          </p:nvPr>
        </p:nvSpPr>
        <p:spPr/>
        <p:txBody>
          <a:bodyPr>
            <a:normAutofit lnSpcReduction="10000"/>
          </a:bodyPr>
          <a:lstStyle/>
          <a:p>
            <a:pPr>
              <a:lnSpc>
                <a:spcPct val="100000"/>
              </a:lnSpc>
              <a:spcBef>
                <a:spcPts val="2400"/>
              </a:spcBef>
            </a:pPr>
            <a:r>
              <a:rPr lang="en-US" b="1" dirty="0">
                <a:solidFill>
                  <a:srgbClr val="FF0000"/>
                </a:solidFill>
              </a:rPr>
              <a:t>NO!! </a:t>
            </a:r>
            <a:r>
              <a:rPr lang="en-US" dirty="0"/>
              <a:t>Repeatedly, it has been maintained that the Small Business Concern (SBC) has those rights that it has asserted and protected under the SBIR/STTR Program</a:t>
            </a:r>
          </a:p>
          <a:p>
            <a:pPr>
              <a:lnSpc>
                <a:spcPct val="100000"/>
              </a:lnSpc>
              <a:spcBef>
                <a:spcPts val="2400"/>
              </a:spcBef>
            </a:pPr>
            <a:r>
              <a:rPr lang="en-US" dirty="0"/>
              <a:t>It is inappropriate for the Government to require an SBC, whether under a Prime contract or subcontract, to deliver its data without allowing the SBC marking of SBIR/STTR data restrictions under an SBIR/STTR contract, inclusive of Phase III awards</a:t>
            </a:r>
          </a:p>
          <a:p>
            <a:pPr>
              <a:lnSpc>
                <a:spcPct val="100000"/>
              </a:lnSpc>
              <a:spcBef>
                <a:spcPts val="2400"/>
              </a:spcBef>
            </a:pPr>
            <a:r>
              <a:rPr lang="en-US" dirty="0"/>
              <a:t>The Government may approach the SBC to define/re-define SBIR/STTR Data Rights that were developed/acquired under the SBIR/STTR funding agreements; however, this must be a separate agreement and not a contingency to receive a SBIR/STTR funding agreement</a:t>
            </a:r>
          </a:p>
        </p:txBody>
      </p:sp>
      <p:sp>
        <p:nvSpPr>
          <p:cNvPr id="5" name="Slide Number Placeholder 4">
            <a:extLst>
              <a:ext uri="{FF2B5EF4-FFF2-40B4-BE49-F238E27FC236}">
                <a16:creationId xmlns:a16="http://schemas.microsoft.com/office/drawing/2014/main" id="{D4BD6368-97A1-44A7-9A7F-1EE1EE2074F4}"/>
              </a:ext>
            </a:extLst>
          </p:cNvPr>
          <p:cNvSpPr>
            <a:spLocks noGrp="1"/>
          </p:cNvSpPr>
          <p:nvPr>
            <p:ph type="sldNum" sz="quarter" idx="12"/>
          </p:nvPr>
        </p:nvSpPr>
        <p:spPr/>
        <p:txBody>
          <a:bodyPr/>
          <a:lstStyle/>
          <a:p>
            <a:fld id="{A95DF160-2252-4507-9087-606C83CDB7D9}" type="slidenum">
              <a:rPr lang="en-US" smtClean="0"/>
              <a:t>31</a:t>
            </a:fld>
            <a:endParaRPr lang="en-US" dirty="0"/>
          </a:p>
        </p:txBody>
      </p:sp>
      <p:sp>
        <p:nvSpPr>
          <p:cNvPr id="6" name="Footer Placeholder 5">
            <a:extLst>
              <a:ext uri="{FF2B5EF4-FFF2-40B4-BE49-F238E27FC236}">
                <a16:creationId xmlns:a16="http://schemas.microsoft.com/office/drawing/2014/main" id="{4A61E68B-DD3E-4430-8C39-B0C130AD190A}"/>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014946F8-3766-428F-AF5C-93715324628B}"/>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134138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328454" cy="753455"/>
          </a:xfrm>
        </p:spPr>
        <p:txBody>
          <a:bodyPr>
            <a:noAutofit/>
          </a:bodyPr>
          <a:lstStyle/>
          <a:p>
            <a:r>
              <a:rPr lang="en-US" sz="3000" dirty="0"/>
              <a:t>Scenario #2: </a:t>
            </a:r>
            <a:br>
              <a:rPr lang="en-US" sz="3000" dirty="0"/>
            </a:br>
            <a:r>
              <a:rPr lang="en-US" sz="3000" dirty="0"/>
              <a:t>“Let’s Just Have a Lot of Prototypes”</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t>An SBC is requested to provide 20 copies of a software product under a Phase II contract as “prototypes” </a:t>
            </a:r>
          </a:p>
          <a:p>
            <a:pPr>
              <a:lnSpc>
                <a:spcPct val="100000"/>
              </a:lnSpc>
              <a:spcBef>
                <a:spcPts val="2400"/>
              </a:spcBef>
              <a:spcAft>
                <a:spcPts val="800"/>
              </a:spcAft>
            </a:pPr>
            <a:r>
              <a:rPr lang="en-US" dirty="0"/>
              <a:t>The government has no intention of acquiring any additional copies of the software under a Phase III award </a:t>
            </a:r>
          </a:p>
          <a:p>
            <a:pPr>
              <a:lnSpc>
                <a:spcPct val="100000"/>
              </a:lnSpc>
              <a:spcBef>
                <a:spcPts val="2400"/>
              </a:spcBef>
              <a:spcAft>
                <a:spcPts val="800"/>
              </a:spcAft>
            </a:pPr>
            <a:r>
              <a:rPr lang="en-US" i="1" dirty="0"/>
              <a:t>Is this an acceptable definition of “prototype” for the purposes of a </a:t>
            </a:r>
            <a:br>
              <a:rPr lang="en-US" i="1" dirty="0"/>
            </a:br>
            <a:r>
              <a:rPr lang="en-US" i="1" dirty="0"/>
              <a:t>Phase II award?</a:t>
            </a:r>
          </a:p>
        </p:txBody>
      </p:sp>
      <p:sp>
        <p:nvSpPr>
          <p:cNvPr id="5" name="Slide Number Placeholder 4">
            <a:extLst>
              <a:ext uri="{FF2B5EF4-FFF2-40B4-BE49-F238E27FC236}">
                <a16:creationId xmlns:a16="http://schemas.microsoft.com/office/drawing/2014/main" id="{6F59918E-8F78-472D-B4DB-DDE111355507}"/>
              </a:ext>
            </a:extLst>
          </p:cNvPr>
          <p:cNvSpPr>
            <a:spLocks noGrp="1"/>
          </p:cNvSpPr>
          <p:nvPr>
            <p:ph type="sldNum" sz="quarter" idx="12"/>
          </p:nvPr>
        </p:nvSpPr>
        <p:spPr/>
        <p:txBody>
          <a:bodyPr/>
          <a:lstStyle/>
          <a:p>
            <a:fld id="{A95DF160-2252-4507-9087-606C83CDB7D9}" type="slidenum">
              <a:rPr lang="en-US" smtClean="0"/>
              <a:t>32</a:t>
            </a:fld>
            <a:endParaRPr lang="en-US" dirty="0"/>
          </a:p>
        </p:txBody>
      </p:sp>
      <p:sp>
        <p:nvSpPr>
          <p:cNvPr id="6" name="Footer Placeholder 5">
            <a:extLst>
              <a:ext uri="{FF2B5EF4-FFF2-40B4-BE49-F238E27FC236}">
                <a16:creationId xmlns:a16="http://schemas.microsoft.com/office/drawing/2014/main" id="{8BB6AE4F-410B-471E-8FA5-CA1CBB19F55D}"/>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EDAC902C-C2B7-4BE5-8AAB-957E2B75FEBB}"/>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2945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Scenario #2 Assessment</a:t>
            </a:r>
          </a:p>
        </p:txBody>
      </p:sp>
      <p:sp>
        <p:nvSpPr>
          <p:cNvPr id="3" name="Content Placeholder 2"/>
          <p:cNvSpPr>
            <a:spLocks noGrp="1"/>
          </p:cNvSpPr>
          <p:nvPr>
            <p:ph idx="1"/>
          </p:nvPr>
        </p:nvSpPr>
        <p:spPr>
          <a:xfrm>
            <a:off x="368643" y="1158359"/>
            <a:ext cx="11257300" cy="4972565"/>
          </a:xfrm>
        </p:spPr>
        <p:txBody>
          <a:bodyPr>
            <a:noAutofit/>
          </a:bodyPr>
          <a:lstStyle/>
          <a:p>
            <a:pPr>
              <a:lnSpc>
                <a:spcPct val="100000"/>
              </a:lnSpc>
              <a:spcBef>
                <a:spcPts val="2400"/>
              </a:spcBef>
            </a:pPr>
            <a:r>
              <a:rPr lang="en-US" sz="2700" b="1" dirty="0">
                <a:solidFill>
                  <a:srgbClr val="FF0000"/>
                </a:solidFill>
              </a:rPr>
              <a:t>NO!! </a:t>
            </a:r>
            <a:r>
              <a:rPr lang="en-US" sz="2700" dirty="0"/>
              <a:t>The concept of producing a prototype under a Phase II agreement is intended to allow for the testing and determining whether the item acquired meets the requirements of the concepts developed under the topic </a:t>
            </a:r>
          </a:p>
          <a:p>
            <a:pPr>
              <a:lnSpc>
                <a:spcPct val="100000"/>
              </a:lnSpc>
              <a:spcBef>
                <a:spcPts val="2400"/>
              </a:spcBef>
            </a:pPr>
            <a:r>
              <a:rPr lang="en-US" sz="2700" dirty="0"/>
              <a:t>For guidance, researching “Prototype Other Transactions”, the development contract may be used to acquire a </a:t>
            </a:r>
            <a:r>
              <a:rPr lang="en-US" sz="2700" b="1" dirty="0"/>
              <a:t>reasonable</a:t>
            </a:r>
            <a:r>
              <a:rPr lang="en-US" sz="2700" dirty="0"/>
              <a:t> number of prototypes to test in the field before making a decision to purchase in quantity – in that instance, the purchase in quantity will be the Phase III / Production effort</a:t>
            </a:r>
          </a:p>
          <a:p>
            <a:pPr>
              <a:lnSpc>
                <a:spcPct val="100000"/>
              </a:lnSpc>
              <a:spcBef>
                <a:spcPts val="2400"/>
              </a:spcBef>
            </a:pPr>
            <a:r>
              <a:rPr lang="en-US" sz="2700" dirty="0"/>
              <a:t>The attempt to use the development contract (Phase II) also as the transition to Production (Phase III) is an inappropriate use of the contractual vehicle, as well as the appropriation obligated (i.e., SBIR/STTR funding)</a:t>
            </a:r>
          </a:p>
        </p:txBody>
      </p:sp>
      <p:sp>
        <p:nvSpPr>
          <p:cNvPr id="5" name="Slide Number Placeholder 4">
            <a:extLst>
              <a:ext uri="{FF2B5EF4-FFF2-40B4-BE49-F238E27FC236}">
                <a16:creationId xmlns:a16="http://schemas.microsoft.com/office/drawing/2014/main" id="{B4DBE601-6108-4445-868F-100A271D5EE4}"/>
              </a:ext>
            </a:extLst>
          </p:cNvPr>
          <p:cNvSpPr>
            <a:spLocks noGrp="1"/>
          </p:cNvSpPr>
          <p:nvPr>
            <p:ph type="sldNum" sz="quarter" idx="12"/>
          </p:nvPr>
        </p:nvSpPr>
        <p:spPr/>
        <p:txBody>
          <a:bodyPr/>
          <a:lstStyle/>
          <a:p>
            <a:fld id="{A95DF160-2252-4507-9087-606C83CDB7D9}" type="slidenum">
              <a:rPr lang="en-US" smtClean="0"/>
              <a:t>33</a:t>
            </a:fld>
            <a:endParaRPr lang="en-US" dirty="0"/>
          </a:p>
        </p:txBody>
      </p:sp>
      <p:sp>
        <p:nvSpPr>
          <p:cNvPr id="7" name="Date Placeholder 6">
            <a:extLst>
              <a:ext uri="{FF2B5EF4-FFF2-40B4-BE49-F238E27FC236}">
                <a16:creationId xmlns:a16="http://schemas.microsoft.com/office/drawing/2014/main" id="{A471E39B-AF1E-4B13-BE5E-740A1F681471}"/>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531A0AC3-FB79-42E8-AF47-A0E6DC3C316D}"/>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257295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8085173" cy="753455"/>
          </a:xfrm>
        </p:spPr>
        <p:txBody>
          <a:bodyPr>
            <a:noAutofit/>
          </a:bodyPr>
          <a:lstStyle/>
          <a:p>
            <a:r>
              <a:rPr lang="en-US" sz="3000" dirty="0"/>
              <a:t>Scenario #3: </a:t>
            </a:r>
            <a:br>
              <a:rPr lang="en-US" sz="3000" dirty="0"/>
            </a:br>
            <a:r>
              <a:rPr lang="en-US" sz="3000" dirty="0"/>
              <a:t>“May I Have Your Access Code…please?!”</a:t>
            </a:r>
          </a:p>
        </p:txBody>
      </p:sp>
      <p:sp>
        <p:nvSpPr>
          <p:cNvPr id="3" name="Content Placeholder 2"/>
          <p:cNvSpPr>
            <a:spLocks noGrp="1"/>
          </p:cNvSpPr>
          <p:nvPr>
            <p:ph idx="1"/>
          </p:nvPr>
        </p:nvSpPr>
        <p:spPr/>
        <p:txBody>
          <a:bodyPr/>
          <a:lstStyle/>
          <a:p>
            <a:pPr>
              <a:lnSpc>
                <a:spcPct val="100000"/>
              </a:lnSpc>
              <a:spcBef>
                <a:spcPts val="2400"/>
              </a:spcBef>
              <a:spcAft>
                <a:spcPts val="800"/>
              </a:spcAft>
            </a:pPr>
            <a:r>
              <a:rPr lang="en-US" dirty="0"/>
              <a:t>An SBC is requested to provide the “Access Code” (i.e., source code) to its software during performance under the SBIR/STTR Funding Agreement</a:t>
            </a:r>
          </a:p>
          <a:p>
            <a:pPr>
              <a:lnSpc>
                <a:spcPct val="100000"/>
              </a:lnSpc>
              <a:spcBef>
                <a:spcPts val="2400"/>
              </a:spcBef>
              <a:spcAft>
                <a:spcPts val="800"/>
              </a:spcAft>
            </a:pPr>
            <a:r>
              <a:rPr lang="en-US" i="1" dirty="0"/>
              <a:t>Is this an appropriate request?</a:t>
            </a:r>
          </a:p>
        </p:txBody>
      </p:sp>
      <p:sp>
        <p:nvSpPr>
          <p:cNvPr id="5" name="Slide Number Placeholder 4">
            <a:extLst>
              <a:ext uri="{FF2B5EF4-FFF2-40B4-BE49-F238E27FC236}">
                <a16:creationId xmlns:a16="http://schemas.microsoft.com/office/drawing/2014/main" id="{FB61769C-F6BE-49F6-95E8-E5C6F00C6EA9}"/>
              </a:ext>
            </a:extLst>
          </p:cNvPr>
          <p:cNvSpPr>
            <a:spLocks noGrp="1"/>
          </p:cNvSpPr>
          <p:nvPr>
            <p:ph type="sldNum" sz="quarter" idx="12"/>
          </p:nvPr>
        </p:nvSpPr>
        <p:spPr/>
        <p:txBody>
          <a:bodyPr/>
          <a:lstStyle/>
          <a:p>
            <a:fld id="{A95DF160-2252-4507-9087-606C83CDB7D9}" type="slidenum">
              <a:rPr lang="en-US" smtClean="0"/>
              <a:t>34</a:t>
            </a:fld>
            <a:endParaRPr lang="en-US" dirty="0"/>
          </a:p>
        </p:txBody>
      </p:sp>
      <p:sp>
        <p:nvSpPr>
          <p:cNvPr id="6" name="Footer Placeholder 5">
            <a:extLst>
              <a:ext uri="{FF2B5EF4-FFF2-40B4-BE49-F238E27FC236}">
                <a16:creationId xmlns:a16="http://schemas.microsoft.com/office/drawing/2014/main" id="{FF791FE2-9548-4C82-A6C3-CFD4A13DB689}"/>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1DCDCA60-3AD5-4FC5-8E80-02FF0AA4D660}"/>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356035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Scenario #3 Assessment</a:t>
            </a:r>
          </a:p>
        </p:txBody>
      </p:sp>
      <p:sp>
        <p:nvSpPr>
          <p:cNvPr id="3" name="Content Placeholder 2"/>
          <p:cNvSpPr>
            <a:spLocks noGrp="1"/>
          </p:cNvSpPr>
          <p:nvPr>
            <p:ph idx="1"/>
          </p:nvPr>
        </p:nvSpPr>
        <p:spPr/>
        <p:txBody>
          <a:bodyPr>
            <a:normAutofit fontScale="70000" lnSpcReduction="20000"/>
          </a:bodyPr>
          <a:lstStyle/>
          <a:p>
            <a:pPr>
              <a:lnSpc>
                <a:spcPct val="120000"/>
              </a:lnSpc>
              <a:spcBef>
                <a:spcPts val="1800"/>
              </a:spcBef>
            </a:pPr>
            <a:r>
              <a:rPr lang="en-US" b="1" dirty="0">
                <a:solidFill>
                  <a:srgbClr val="00B050"/>
                </a:solidFill>
              </a:rPr>
              <a:t>…YES!</a:t>
            </a:r>
            <a:r>
              <a:rPr lang="en-US" b="1" dirty="0"/>
              <a:t> </a:t>
            </a:r>
            <a:r>
              <a:rPr lang="en-US" dirty="0"/>
              <a:t>The Defense Innovation Board (DIB) publication on “Software Acquisition and Practices” (SWAP) cites “…the Government should and will require the access code to acquired software (i.e., whenever feasible and useful, DoD should seek to obtain source code for non-custom software for the purposes of vulnerability scanning and related analyses)” – </a:t>
            </a:r>
            <a:r>
              <a:rPr lang="en-US" i="1" dirty="0"/>
              <a:t>in this time of heightened cybersecurity concerns this activity has taken on greater relevance</a:t>
            </a:r>
          </a:p>
          <a:p>
            <a:pPr>
              <a:lnSpc>
                <a:spcPct val="120000"/>
              </a:lnSpc>
              <a:spcBef>
                <a:spcPts val="1800"/>
              </a:spcBef>
            </a:pPr>
            <a:r>
              <a:rPr lang="en-US" i="1" dirty="0"/>
              <a:t>From the DIB SWAP Report</a:t>
            </a:r>
            <a:r>
              <a:rPr lang="en-US" dirty="0"/>
              <a:t>: “Commandment #6. Every purpose-built DoD software system should include source code as a deliverable. DoD should have the rights to and be able to modify (DoD-specific) code when new conditions and features arise. Providing source code will also allow the DoD to perform detailed (and automated) evaluation of software correctness, security, and performance, enabling more rapid deployment of both initial software releases and (most importantly) upgrades (patches and enhancements).”  </a:t>
            </a:r>
          </a:p>
          <a:p>
            <a:pPr>
              <a:lnSpc>
                <a:spcPct val="120000"/>
              </a:lnSpc>
              <a:spcBef>
                <a:spcPts val="1800"/>
              </a:spcBef>
            </a:pPr>
            <a:r>
              <a:rPr lang="en-US" dirty="0"/>
              <a:t>However, the request to deliver a software access code in no way abrogates the ownership rights in SBIR/STTR data resident with the SBC – in those stated instances it is incumbent that the SBC properly assert and mark delivered data to the Government to assure adequate protection of its SBIR/STTR data</a:t>
            </a:r>
          </a:p>
        </p:txBody>
      </p:sp>
      <p:sp>
        <p:nvSpPr>
          <p:cNvPr id="5" name="Slide Number Placeholder 4">
            <a:extLst>
              <a:ext uri="{FF2B5EF4-FFF2-40B4-BE49-F238E27FC236}">
                <a16:creationId xmlns:a16="http://schemas.microsoft.com/office/drawing/2014/main" id="{92F17AF9-F5FF-4E81-9794-418CCA30FA4F}"/>
              </a:ext>
            </a:extLst>
          </p:cNvPr>
          <p:cNvSpPr>
            <a:spLocks noGrp="1"/>
          </p:cNvSpPr>
          <p:nvPr>
            <p:ph type="sldNum" sz="quarter" idx="12"/>
          </p:nvPr>
        </p:nvSpPr>
        <p:spPr/>
        <p:txBody>
          <a:bodyPr/>
          <a:lstStyle/>
          <a:p>
            <a:fld id="{A95DF160-2252-4507-9087-606C83CDB7D9}" type="slidenum">
              <a:rPr lang="en-US" smtClean="0"/>
              <a:t>35</a:t>
            </a:fld>
            <a:endParaRPr lang="en-US" dirty="0"/>
          </a:p>
        </p:txBody>
      </p:sp>
      <p:sp>
        <p:nvSpPr>
          <p:cNvPr id="6" name="Footer Placeholder 5">
            <a:extLst>
              <a:ext uri="{FF2B5EF4-FFF2-40B4-BE49-F238E27FC236}">
                <a16:creationId xmlns:a16="http://schemas.microsoft.com/office/drawing/2014/main" id="{3FC2E1C4-5DA0-49C3-91C9-B7B1C0827D17}"/>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08C1FBE3-D01C-4ED3-90C1-F485C2971EF5}"/>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29433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C5BB3-AF5F-4D94-AB7D-858C792B4FBB}"/>
              </a:ext>
            </a:extLst>
          </p:cNvPr>
          <p:cNvSpPr>
            <a:spLocks noGrp="1"/>
          </p:cNvSpPr>
          <p:nvPr>
            <p:ph type="ctrTitle"/>
          </p:nvPr>
        </p:nvSpPr>
        <p:spPr>
          <a:xfrm>
            <a:off x="476971" y="1649413"/>
            <a:ext cx="6543262" cy="1425575"/>
          </a:xfrm>
        </p:spPr>
        <p:txBody>
          <a:bodyPr anchor="t" anchorCtr="0"/>
          <a:lstStyle/>
          <a:p>
            <a:br>
              <a:rPr lang="en-US" sz="3600" dirty="0"/>
            </a:br>
            <a:r>
              <a:rPr lang="en-US" sz="3600" dirty="0"/>
              <a:t>Question &amp; Answer </a:t>
            </a:r>
            <a:br>
              <a:rPr lang="en-US" sz="3600" dirty="0"/>
            </a:br>
            <a:r>
              <a:rPr lang="en-US" sz="3600" dirty="0"/>
              <a:t>(Q&amp;A)</a:t>
            </a:r>
            <a:br>
              <a:rPr lang="en-US" sz="3600" dirty="0"/>
            </a:br>
            <a:endParaRPr lang="en-US" sz="3600" dirty="0"/>
          </a:p>
        </p:txBody>
      </p:sp>
      <p:sp>
        <p:nvSpPr>
          <p:cNvPr id="5" name="Date Placeholder 4">
            <a:extLst>
              <a:ext uri="{FF2B5EF4-FFF2-40B4-BE49-F238E27FC236}">
                <a16:creationId xmlns:a16="http://schemas.microsoft.com/office/drawing/2014/main" id="{0DF32200-0279-45EF-BA94-626AF1D93203}"/>
              </a:ext>
            </a:extLst>
          </p:cNvPr>
          <p:cNvSpPr>
            <a:spLocks noGrp="1"/>
          </p:cNvSpPr>
          <p:nvPr>
            <p:ph type="dt" sz="half" idx="10"/>
          </p:nvPr>
        </p:nvSpPr>
        <p:spPr/>
        <p:txBody>
          <a:bodyPr/>
          <a:lstStyle/>
          <a:p>
            <a:r>
              <a:rPr lang="en-US"/>
              <a:t>Distribution Statement A: Approved for public release. DOPSR case #23-S-2315 applies. Distribution is unlimited.</a:t>
            </a:r>
            <a:endParaRPr lang="en-US" dirty="0"/>
          </a:p>
        </p:txBody>
      </p:sp>
      <p:sp>
        <p:nvSpPr>
          <p:cNvPr id="2" name="Footer Placeholder 1">
            <a:extLst>
              <a:ext uri="{FF2B5EF4-FFF2-40B4-BE49-F238E27FC236}">
                <a16:creationId xmlns:a16="http://schemas.microsoft.com/office/drawing/2014/main" id="{4361C8C7-407F-4F32-A4E7-F9E8FEFD5404}"/>
              </a:ext>
            </a:extLst>
          </p:cNvPr>
          <p:cNvSpPr>
            <a:spLocks noGrp="1"/>
          </p:cNvSpPr>
          <p:nvPr>
            <p:ph type="ftr" sz="quarter" idx="11"/>
          </p:nvPr>
        </p:nvSpPr>
        <p:spPr/>
        <p:txBody>
          <a:bodyPr/>
          <a:lstStyle/>
          <a:p>
            <a:r>
              <a:rPr lang="en-US"/>
              <a:t>UNCLASSIFIED</a:t>
            </a:r>
            <a:endParaRPr lang="en-US" dirty="0"/>
          </a:p>
        </p:txBody>
      </p:sp>
    </p:spTree>
    <p:extLst>
      <p:ext uri="{BB962C8B-B14F-4D97-AF65-F5344CB8AC3E}">
        <p14:creationId xmlns:p14="http://schemas.microsoft.com/office/powerpoint/2010/main" val="3782153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Contact Information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a:t>Please reference “Small Business Data Rights Webinar” in email subject line</a:t>
            </a:r>
          </a:p>
          <a:p>
            <a:pPr marL="0" indent="0">
              <a:buNone/>
            </a:pPr>
            <a:endParaRPr lang="en-US" sz="1300" b="1" i="1" dirty="0"/>
          </a:p>
          <a:p>
            <a:r>
              <a:rPr lang="en-US" dirty="0"/>
              <a:t>Thomas F. Hill</a:t>
            </a:r>
          </a:p>
          <a:p>
            <a:pPr lvl="1"/>
            <a:r>
              <a:rPr lang="en-US" dirty="0"/>
              <a:t>Senior Acquisition Consultant, TEC Solutions</a:t>
            </a:r>
          </a:p>
          <a:p>
            <a:pPr lvl="1"/>
            <a:r>
              <a:rPr lang="en-US" dirty="0"/>
              <a:t>Mobile: 215-932-3719</a:t>
            </a:r>
          </a:p>
          <a:p>
            <a:pPr lvl="1"/>
            <a:r>
              <a:rPr lang="en-US" dirty="0">
                <a:hlinkClick r:id="rId2"/>
              </a:rPr>
              <a:t>thill@tecsolutionsva.com</a:t>
            </a:r>
            <a:endParaRPr lang="en-US" dirty="0"/>
          </a:p>
          <a:p>
            <a:pPr marL="457200" lvl="1" indent="0">
              <a:buNone/>
            </a:pPr>
            <a:endParaRPr lang="en-US" dirty="0"/>
          </a:p>
          <a:p>
            <a:r>
              <a:rPr lang="en-US" dirty="0"/>
              <a:t>David Metzger</a:t>
            </a:r>
          </a:p>
          <a:p>
            <a:pPr lvl="1"/>
            <a:r>
              <a:rPr lang="en-US" dirty="0"/>
              <a:t>Esquire, Retired</a:t>
            </a:r>
          </a:p>
          <a:p>
            <a:pPr lvl="1"/>
            <a:r>
              <a:rPr lang="en-US" dirty="0"/>
              <a:t>571-214-6671</a:t>
            </a:r>
          </a:p>
          <a:p>
            <a:pPr lvl="1"/>
            <a:r>
              <a:rPr lang="en-US" dirty="0">
                <a:hlinkClick r:id="rId3"/>
              </a:rPr>
              <a:t>dave.metzger588@gmail.com</a:t>
            </a:r>
            <a:r>
              <a:rPr lang="en-US" dirty="0"/>
              <a:t> </a:t>
            </a:r>
          </a:p>
          <a:p>
            <a:pPr lvl="1"/>
            <a:endParaRPr lang="en-US" dirty="0"/>
          </a:p>
          <a:p>
            <a:r>
              <a:rPr lang="en-US" dirty="0"/>
              <a:t>DoD SBIR/STTR Technology Transition Mailbox</a:t>
            </a:r>
          </a:p>
          <a:p>
            <a:pPr lvl="1"/>
            <a:r>
              <a:rPr lang="en-US" dirty="0">
                <a:hlinkClick r:id="rId4"/>
              </a:rPr>
              <a:t>osd.ncr.ousd-r-e.mbx.sbir-sttr-tech-transition@mail.mil</a:t>
            </a:r>
            <a:endParaRPr lang="en-US" dirty="0"/>
          </a:p>
        </p:txBody>
      </p:sp>
      <p:sp>
        <p:nvSpPr>
          <p:cNvPr id="5" name="Slide Number Placeholder 4">
            <a:extLst>
              <a:ext uri="{FF2B5EF4-FFF2-40B4-BE49-F238E27FC236}">
                <a16:creationId xmlns:a16="http://schemas.microsoft.com/office/drawing/2014/main" id="{BC86FC50-7E60-4DAB-9600-111D93415AFB}"/>
              </a:ext>
            </a:extLst>
          </p:cNvPr>
          <p:cNvSpPr>
            <a:spLocks noGrp="1"/>
          </p:cNvSpPr>
          <p:nvPr>
            <p:ph type="sldNum" sz="quarter" idx="12"/>
          </p:nvPr>
        </p:nvSpPr>
        <p:spPr/>
        <p:txBody>
          <a:bodyPr/>
          <a:lstStyle/>
          <a:p>
            <a:fld id="{A95DF160-2252-4507-9087-606C83CDB7D9}" type="slidenum">
              <a:rPr lang="en-US" smtClean="0"/>
              <a:t>37</a:t>
            </a:fld>
            <a:endParaRPr lang="en-US" dirty="0"/>
          </a:p>
        </p:txBody>
      </p:sp>
      <p:sp>
        <p:nvSpPr>
          <p:cNvPr id="6" name="Footer Placeholder 5">
            <a:extLst>
              <a:ext uri="{FF2B5EF4-FFF2-40B4-BE49-F238E27FC236}">
                <a16:creationId xmlns:a16="http://schemas.microsoft.com/office/drawing/2014/main" id="{6C1C2623-83B7-4CE9-8968-87916FB36247}"/>
              </a:ext>
            </a:extLst>
          </p:cNvPr>
          <p:cNvSpPr>
            <a:spLocks noGrp="1"/>
          </p:cNvSpPr>
          <p:nvPr>
            <p:ph type="ftr" sz="quarter" idx="3"/>
          </p:nvPr>
        </p:nvSpPr>
        <p:spPr>
          <a:xfrm>
            <a:off x="4038600" y="6356350"/>
            <a:ext cx="4114800" cy="365125"/>
          </a:xfrm>
        </p:spPr>
        <p:txBody>
          <a:bodyPr/>
          <a:lstStyle/>
          <a:p>
            <a:r>
              <a:rPr lang="en-US" dirty="0"/>
              <a:t>UNCLASSIFIED</a:t>
            </a:r>
          </a:p>
        </p:txBody>
      </p:sp>
      <p:sp>
        <p:nvSpPr>
          <p:cNvPr id="7" name="Date Placeholder 6">
            <a:extLst>
              <a:ext uri="{FF2B5EF4-FFF2-40B4-BE49-F238E27FC236}">
                <a16:creationId xmlns:a16="http://schemas.microsoft.com/office/drawing/2014/main" id="{1D410E56-B729-4E71-9260-99ACB99BAD00}"/>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Tree>
    <p:extLst>
      <p:ext uri="{BB962C8B-B14F-4D97-AF65-F5344CB8AC3E}">
        <p14:creationId xmlns:p14="http://schemas.microsoft.com/office/powerpoint/2010/main" val="191892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are SBIR/STTR Data Rights?</a:t>
            </a:r>
          </a:p>
        </p:txBody>
      </p:sp>
      <p:sp>
        <p:nvSpPr>
          <p:cNvPr id="3" name="Content Placeholder 2"/>
          <p:cNvSpPr>
            <a:spLocks noGrp="1"/>
          </p:cNvSpPr>
          <p:nvPr>
            <p:ph idx="1"/>
          </p:nvPr>
        </p:nvSpPr>
        <p:spPr/>
        <p:txBody>
          <a:bodyPr>
            <a:normAutofit/>
          </a:bodyPr>
          <a:lstStyle/>
          <a:p>
            <a:pPr marR="457200" lvl="0">
              <a:lnSpc>
                <a:spcPct val="100000"/>
              </a:lnSpc>
              <a:spcBef>
                <a:spcPts val="2400"/>
              </a:spcBef>
            </a:pPr>
            <a:r>
              <a:rPr lang="en-US" dirty="0">
                <a:effectLst/>
                <a:ea typeface="Calibri" panose="020F0502020204030204" pitchFamily="34" charset="0"/>
                <a:cs typeface="Times New Roman" panose="02020603050405020304" pitchFamily="18" charset="0"/>
              </a:rPr>
              <a:t>They grant the Government a non-exclusive, royalty-free, paid-up, worldwide license to limited use of SBIR/STTR Data, but the Government cannot publicly disclose the Data as long as the protection period remains in effect</a:t>
            </a:r>
          </a:p>
          <a:p>
            <a:pPr marR="457200" lvl="0">
              <a:lnSpc>
                <a:spcPct val="100000"/>
              </a:lnSpc>
              <a:spcBef>
                <a:spcPts val="2400"/>
              </a:spcBef>
            </a:pPr>
            <a:r>
              <a:rPr lang="en-US" dirty="0">
                <a:effectLst/>
                <a:ea typeface="Calibri" panose="020F0502020204030204" pitchFamily="34" charset="0"/>
                <a:cs typeface="Times New Roman" panose="02020603050405020304" pitchFamily="18" charset="0"/>
              </a:rPr>
              <a:t>The Data Rights protection period is now 20 years from the date of award – The Small Business Administration (SBA) eliminated the </a:t>
            </a:r>
            <a:br>
              <a:rPr lang="en-US"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“roll-over” provision in 2019 extending protection periods under prior funding agreements</a:t>
            </a:r>
          </a:p>
          <a:p>
            <a:pPr marR="457200" lvl="0">
              <a:lnSpc>
                <a:spcPct val="100000"/>
              </a:lnSpc>
              <a:spcBef>
                <a:spcPts val="2400"/>
              </a:spcBef>
            </a:pPr>
            <a:r>
              <a:rPr lang="en-US" dirty="0">
                <a:effectLst/>
                <a:ea typeface="Calibri" panose="020F0502020204030204" pitchFamily="34" charset="0"/>
                <a:cs typeface="Times New Roman" panose="02020603050405020304" pitchFamily="18" charset="0"/>
              </a:rPr>
              <a:t>Government disclosure of the Data could provide competitors free entry into the SBIR/STTR firm’s market, without investment or effort</a:t>
            </a:r>
          </a:p>
          <a:p>
            <a:endParaRPr lang="en-US" dirty="0"/>
          </a:p>
        </p:txBody>
      </p:sp>
      <p:sp>
        <p:nvSpPr>
          <p:cNvPr id="5" name="Slide Number Placeholder 4">
            <a:extLst>
              <a:ext uri="{FF2B5EF4-FFF2-40B4-BE49-F238E27FC236}">
                <a16:creationId xmlns:a16="http://schemas.microsoft.com/office/drawing/2014/main" id="{496A6619-32E5-4073-905D-D140F4F74F3F}"/>
              </a:ext>
            </a:extLst>
          </p:cNvPr>
          <p:cNvSpPr>
            <a:spLocks noGrp="1"/>
          </p:cNvSpPr>
          <p:nvPr>
            <p:ph type="sldNum" sz="quarter" idx="12"/>
          </p:nvPr>
        </p:nvSpPr>
        <p:spPr/>
        <p:txBody>
          <a:bodyPr/>
          <a:lstStyle/>
          <a:p>
            <a:fld id="{A95DF160-2252-4507-9087-606C83CDB7D9}" type="slidenum">
              <a:rPr lang="en-US" smtClean="0"/>
              <a:t>4</a:t>
            </a:fld>
            <a:endParaRPr lang="en-US" dirty="0"/>
          </a:p>
        </p:txBody>
      </p:sp>
      <p:sp>
        <p:nvSpPr>
          <p:cNvPr id="7" name="Date Placeholder 6">
            <a:extLst>
              <a:ext uri="{FF2B5EF4-FFF2-40B4-BE49-F238E27FC236}">
                <a16:creationId xmlns:a16="http://schemas.microsoft.com/office/drawing/2014/main" id="{80E249C2-665F-409C-83BE-1F4C9B296D99}"/>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CDD55955-4200-489B-B4E0-39F1AEE43493}"/>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72267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65986"/>
            <a:ext cx="7978498" cy="753455"/>
          </a:xfrm>
        </p:spPr>
        <p:txBody>
          <a:bodyPr>
            <a:noAutofit/>
          </a:bodyPr>
          <a:lstStyle/>
          <a:p>
            <a:r>
              <a:rPr lang="en-US" sz="3000" dirty="0"/>
              <a:t>Essential Attributes of SBIR/STTR Data</a:t>
            </a:r>
          </a:p>
        </p:txBody>
      </p:sp>
      <p:sp>
        <p:nvSpPr>
          <p:cNvPr id="3" name="Content Placeholder 2"/>
          <p:cNvSpPr>
            <a:spLocks noGrp="1"/>
          </p:cNvSpPr>
          <p:nvPr>
            <p:ph idx="1"/>
          </p:nvPr>
        </p:nvSpPr>
        <p:spPr/>
        <p:txBody>
          <a:bodyPr>
            <a:normAutofit/>
          </a:bodyPr>
          <a:lstStyle/>
          <a:p>
            <a:pPr marL="457200" marR="457200" lvl="0" indent="-457200">
              <a:lnSpc>
                <a:spcPct val="100000"/>
              </a:lnSpc>
              <a:spcBef>
                <a:spcPts val="0"/>
              </a:spcBef>
              <a:spcAft>
                <a:spcPts val="800"/>
              </a:spcAft>
              <a:buFont typeface="+mj-lt"/>
              <a:buAutoNum type="arabicPeriod"/>
            </a:pPr>
            <a:endParaRPr lang="en-US" dirty="0">
              <a:effectLst/>
              <a:ea typeface="Calibri" panose="020F0502020204030204" pitchFamily="34" charset="0"/>
              <a:cs typeface="Times New Roman" panose="02020603050405020304" pitchFamily="18" charset="0"/>
            </a:endParaRPr>
          </a:p>
          <a:p>
            <a:pPr marL="457200" marR="457200" lvl="0" indent="-457200">
              <a:lnSpc>
                <a:spcPct val="100000"/>
              </a:lnSpc>
              <a:spcBef>
                <a:spcPts val="0"/>
              </a:spcBef>
              <a:spcAft>
                <a:spcPts val="800"/>
              </a:spcAft>
              <a:buFont typeface="+mj-lt"/>
              <a:buAutoNum type="arabicPeriod"/>
            </a:pPr>
            <a:r>
              <a:rPr lang="en-US" dirty="0">
                <a:effectLst/>
                <a:ea typeface="Calibri" panose="020F0502020204030204" pitchFamily="34" charset="0"/>
                <a:cs typeface="Times New Roman" panose="02020603050405020304" pitchFamily="18" charset="0"/>
              </a:rPr>
              <a:t>They are </a:t>
            </a:r>
            <a:r>
              <a:rPr lang="en-US" i="1" dirty="0">
                <a:effectLst/>
                <a:ea typeface="Calibri" panose="020F0502020204030204" pitchFamily="34" charset="0"/>
                <a:cs typeface="Times New Roman" panose="02020603050405020304" pitchFamily="18" charset="0"/>
              </a:rPr>
              <a:t>recorded</a:t>
            </a:r>
            <a:r>
              <a:rPr lang="en-US" dirty="0">
                <a:effectLst/>
                <a:ea typeface="Calibri" panose="020F0502020204030204" pitchFamily="34" charset="0"/>
                <a:cs typeface="Times New Roman" panose="02020603050405020304" pitchFamily="18" charset="0"/>
              </a:rPr>
              <a:t> information, i.e., reduced to writing</a:t>
            </a:r>
          </a:p>
          <a:p>
            <a:pPr marR="457200" lvl="1">
              <a:lnSpc>
                <a:spcPct val="100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SBIR/STTR Data can be source code, sketches, drawings, formulae, equations, reports, technical descriptions of SBIR/STTR effort, etc.</a:t>
            </a:r>
          </a:p>
          <a:p>
            <a:pPr marR="457200" lvl="1">
              <a:lnSpc>
                <a:spcPct val="100000"/>
              </a:lnSpc>
              <a:spcBef>
                <a:spcPts val="0"/>
              </a:spcBef>
              <a:spcAft>
                <a:spcPts val="800"/>
              </a:spcAft>
              <a:buFont typeface="Arial" panose="020B0604020202020204" pitchFamily="34" charset="0"/>
              <a:buChar char="•"/>
            </a:pPr>
            <a:endParaRPr lang="en-US" dirty="0">
              <a:effectLst/>
              <a:ea typeface="Calibri" panose="020F0502020204030204" pitchFamily="34" charset="0"/>
              <a:cs typeface="Times New Roman" panose="02020603050405020304" pitchFamily="18" charset="0"/>
            </a:endParaRPr>
          </a:p>
          <a:p>
            <a:pPr marL="457200" marR="457200" lvl="0" indent="-457200">
              <a:lnSpc>
                <a:spcPct val="100000"/>
              </a:lnSpc>
              <a:spcBef>
                <a:spcPts val="2400"/>
              </a:spcBef>
              <a:spcAft>
                <a:spcPts val="800"/>
              </a:spcAft>
              <a:buFont typeface="+mj-lt"/>
              <a:buAutoNum type="arabicPeriod" startAt="2"/>
            </a:pPr>
            <a:r>
              <a:rPr lang="en-US" dirty="0">
                <a:effectLst/>
                <a:ea typeface="Calibri" panose="020F0502020204030204" pitchFamily="34" charset="0"/>
                <a:cs typeface="Times New Roman" panose="02020603050405020304" pitchFamily="18" charset="0"/>
              </a:rPr>
              <a:t>SBIR/STTR Data are </a:t>
            </a:r>
            <a:r>
              <a:rPr lang="en-US" i="1" dirty="0">
                <a:effectLst/>
                <a:ea typeface="Calibri" panose="020F0502020204030204" pitchFamily="34" charset="0"/>
                <a:cs typeface="Times New Roman" panose="02020603050405020304" pitchFamily="18" charset="0"/>
              </a:rPr>
              <a:t>technical</a:t>
            </a:r>
            <a:r>
              <a:rPr lang="en-US" dirty="0">
                <a:effectLst/>
                <a:ea typeface="Calibri" panose="020F0502020204030204" pitchFamily="34" charset="0"/>
                <a:cs typeface="Times New Roman" panose="02020603050405020304" pitchFamily="18" charset="0"/>
              </a:rPr>
              <a:t> in nature</a:t>
            </a:r>
          </a:p>
          <a:p>
            <a:pPr marR="457200" lvl="1">
              <a:lnSpc>
                <a:spcPct val="100000"/>
              </a:lnSpc>
              <a:spcBef>
                <a:spcPts val="0"/>
              </a:spcBef>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General statements and non-technical data do not qualify as SBIR/STTR Data</a:t>
            </a:r>
          </a:p>
          <a:p>
            <a:pPr marL="457200" marR="457200" lvl="1" indent="0">
              <a:lnSpc>
                <a:spcPct val="100000"/>
              </a:lnSpc>
              <a:spcBef>
                <a:spcPts val="0"/>
              </a:spcBef>
              <a:spcAft>
                <a:spcPts val="800"/>
              </a:spcAft>
              <a:buNone/>
            </a:pPr>
            <a:endParaRPr lang="en-US" sz="20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7F510B-6C81-4BAF-B224-ED8071451F02}"/>
              </a:ext>
            </a:extLst>
          </p:cNvPr>
          <p:cNvSpPr>
            <a:spLocks noGrp="1"/>
          </p:cNvSpPr>
          <p:nvPr>
            <p:ph type="sldNum" sz="quarter" idx="12"/>
          </p:nvPr>
        </p:nvSpPr>
        <p:spPr/>
        <p:txBody>
          <a:bodyPr/>
          <a:lstStyle/>
          <a:p>
            <a:fld id="{A95DF160-2252-4507-9087-606C83CDB7D9}" type="slidenum">
              <a:rPr lang="en-US" smtClean="0"/>
              <a:t>5</a:t>
            </a:fld>
            <a:endParaRPr lang="en-US" dirty="0"/>
          </a:p>
        </p:txBody>
      </p:sp>
      <p:sp>
        <p:nvSpPr>
          <p:cNvPr id="7" name="Date Placeholder 6">
            <a:extLst>
              <a:ext uri="{FF2B5EF4-FFF2-40B4-BE49-F238E27FC236}">
                <a16:creationId xmlns:a16="http://schemas.microsoft.com/office/drawing/2014/main" id="{ED956506-B562-48B6-9546-085CB4C158FC}"/>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A7A904E0-D6F1-42E5-9040-197F7EAA7062}"/>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231701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66" y="65986"/>
            <a:ext cx="8667121" cy="753455"/>
          </a:xfrm>
        </p:spPr>
        <p:txBody>
          <a:bodyPr>
            <a:noAutofit/>
          </a:bodyPr>
          <a:lstStyle/>
          <a:p>
            <a:r>
              <a:rPr lang="en-US" sz="3000" dirty="0"/>
              <a:t>Essential Attributes of SBIR/STTR Data (cont.)</a:t>
            </a:r>
          </a:p>
        </p:txBody>
      </p:sp>
      <p:sp>
        <p:nvSpPr>
          <p:cNvPr id="3" name="Content Placeholder 2"/>
          <p:cNvSpPr>
            <a:spLocks noGrp="1"/>
          </p:cNvSpPr>
          <p:nvPr>
            <p:ph idx="1"/>
          </p:nvPr>
        </p:nvSpPr>
        <p:spPr>
          <a:xfrm>
            <a:off x="368642" y="1056758"/>
            <a:ext cx="11823358" cy="5366619"/>
          </a:xfrm>
        </p:spPr>
        <p:txBody>
          <a:bodyPr>
            <a:normAutofit fontScale="92500" lnSpcReduction="20000"/>
          </a:bodyPr>
          <a:lstStyle/>
          <a:p>
            <a:pPr marL="457200" marR="457200" indent="-457200">
              <a:lnSpc>
                <a:spcPct val="120000"/>
              </a:lnSpc>
              <a:spcBef>
                <a:spcPts val="0"/>
              </a:spcBef>
              <a:spcAft>
                <a:spcPts val="800"/>
              </a:spcAft>
              <a:buFont typeface="+mj-lt"/>
              <a:buAutoNum type="arabicPeriod" startAt="3"/>
            </a:pPr>
            <a:r>
              <a:rPr lang="en-US" sz="3000" dirty="0">
                <a:effectLst/>
                <a:ea typeface="Calibri" panose="020F0502020204030204" pitchFamily="34" charset="0"/>
                <a:cs typeface="Times New Roman" panose="02020603050405020304" pitchFamily="18" charset="0"/>
              </a:rPr>
              <a:t>SBIR/STTR Data are </a:t>
            </a:r>
            <a:r>
              <a:rPr lang="en-US" sz="3000" i="1" dirty="0">
                <a:effectLst/>
                <a:ea typeface="Calibri" panose="020F0502020204030204" pitchFamily="34" charset="0"/>
                <a:cs typeface="Times New Roman" panose="02020603050405020304" pitchFamily="18" charset="0"/>
              </a:rPr>
              <a:t>generated under an SBIR or STTR funding agreement</a:t>
            </a:r>
            <a:r>
              <a:rPr lang="en-US" sz="3000" dirty="0">
                <a:effectLst/>
                <a:ea typeface="Calibri" panose="020F0502020204030204" pitchFamily="34" charset="0"/>
                <a:cs typeface="Times New Roman" panose="02020603050405020304" pitchFamily="18" charset="0"/>
              </a:rPr>
              <a:t> and </a:t>
            </a:r>
            <a:r>
              <a:rPr lang="en-US" sz="3000" i="1" dirty="0">
                <a:effectLst/>
                <a:ea typeface="Calibri" panose="020F0502020204030204" pitchFamily="34" charset="0"/>
                <a:cs typeface="Times New Roman" panose="02020603050405020304" pitchFamily="18" charset="0"/>
              </a:rPr>
              <a:t>appropriately marked </a:t>
            </a:r>
            <a:endParaRPr lang="en-US" sz="3000" dirty="0">
              <a:effectLst/>
              <a:ea typeface="Calibri" panose="020F0502020204030204" pitchFamily="34" charset="0"/>
              <a:cs typeface="Times New Roman" panose="02020603050405020304" pitchFamily="18" charset="0"/>
            </a:endParaRPr>
          </a:p>
          <a:p>
            <a:pPr marR="457200" lvl="1">
              <a:lnSpc>
                <a:spcPct val="120000"/>
              </a:lnSpc>
              <a:spcBef>
                <a:spcPts val="0"/>
              </a:spcBef>
              <a:spcAft>
                <a:spcPts val="8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Proprietary data that the firm developed with its own private funds is not SBIR/STTR Data – they are separately marked as such</a:t>
            </a:r>
          </a:p>
          <a:p>
            <a:pPr marR="457200" lvl="1">
              <a:lnSpc>
                <a:spcPct val="120000"/>
              </a:lnSpc>
              <a:spcBef>
                <a:spcPts val="0"/>
              </a:spcBef>
              <a:spcAft>
                <a:spcPts val="8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Hardware is not SBIR/STTR Data, it is: 1) not recorded or written information; and </a:t>
            </a:r>
            <a:br>
              <a:rPr lang="en-US" sz="2600" dirty="0">
                <a:effectLst/>
                <a:ea typeface="Calibri" panose="020F0502020204030204" pitchFamily="34" charset="0"/>
                <a:cs typeface="Times New Roman" panose="02020603050405020304" pitchFamily="18" charset="0"/>
              </a:rPr>
            </a:br>
            <a:r>
              <a:rPr lang="en-US" sz="2600" dirty="0">
                <a:effectLst/>
                <a:ea typeface="Calibri" panose="020F0502020204030204" pitchFamily="34" charset="0"/>
                <a:cs typeface="Times New Roman" panose="02020603050405020304" pitchFamily="18" charset="0"/>
              </a:rPr>
              <a:t>2) is visible to the naked eye; therefore, it cannot be the subject of a non-disclosure obligation</a:t>
            </a:r>
          </a:p>
          <a:p>
            <a:pPr marR="457200" lvl="1">
              <a:lnSpc>
                <a:spcPct val="120000"/>
              </a:lnSpc>
              <a:spcBef>
                <a:spcPts val="0"/>
              </a:spcBef>
              <a:spcAft>
                <a:spcPts val="8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Do not mark hardware as SBIR/STTR Data</a:t>
            </a:r>
          </a:p>
          <a:p>
            <a:pPr marR="457200" lvl="1">
              <a:lnSpc>
                <a:spcPct val="120000"/>
              </a:lnSpc>
              <a:spcBef>
                <a:spcPts val="0"/>
              </a:spcBef>
              <a:spcAft>
                <a:spcPts val="8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Software in a black box can be SBIR/STTR Data, if generated under an SBIR/STTR funding agreement, and if it is inaccessible when the black box is integrated, manipulated, or otherwise used</a:t>
            </a:r>
          </a:p>
          <a:p>
            <a:pPr marR="457200" lvl="1">
              <a:lnSpc>
                <a:spcPct val="120000"/>
              </a:lnSpc>
              <a:spcBef>
                <a:spcPts val="0"/>
              </a:spcBef>
              <a:spcAft>
                <a:spcPts val="8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An agency receives one seat for SBIR/STTR computer program Data</a:t>
            </a:r>
          </a:p>
          <a:p>
            <a:pPr marL="342900" marR="457200" lvl="0" indent="-342900">
              <a:lnSpc>
                <a:spcPct val="120000"/>
              </a:lnSpc>
              <a:spcBef>
                <a:spcPts val="0"/>
              </a:spcBef>
              <a:spcAft>
                <a:spcPts val="800"/>
              </a:spcAft>
              <a:buFont typeface="Symbol" panose="05050102010706020507" pitchFamily="18" charset="2"/>
              <a:buChar char=""/>
            </a:pPr>
            <a:endParaRPr lang="en-US" sz="2400" dirty="0">
              <a:effectLst/>
              <a:ea typeface="Calibri" panose="020F0502020204030204" pitchFamily="34" charset="0"/>
              <a:cs typeface="Times New Roman" panose="02020603050405020304" pitchFamily="18" charset="0"/>
            </a:endParaRPr>
          </a:p>
          <a:p>
            <a:pPr marL="342900" marR="457200" lvl="0" indent="-342900">
              <a:lnSpc>
                <a:spcPct val="120000"/>
              </a:lnSpc>
              <a:spcBef>
                <a:spcPts val="0"/>
              </a:spcBef>
              <a:spcAft>
                <a:spcPts val="800"/>
              </a:spcAft>
              <a:buFont typeface="Symbol" panose="05050102010706020507" pitchFamily="18" charset="2"/>
              <a:buChar char=""/>
            </a:pPr>
            <a:endParaRPr lang="en-US" sz="24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5E9A45B-33B1-464F-90BB-C573561775B6}"/>
              </a:ext>
            </a:extLst>
          </p:cNvPr>
          <p:cNvSpPr>
            <a:spLocks noGrp="1"/>
          </p:cNvSpPr>
          <p:nvPr>
            <p:ph type="sldNum" sz="quarter" idx="12"/>
          </p:nvPr>
        </p:nvSpPr>
        <p:spPr/>
        <p:txBody>
          <a:bodyPr/>
          <a:lstStyle/>
          <a:p>
            <a:fld id="{A95DF160-2252-4507-9087-606C83CDB7D9}" type="slidenum">
              <a:rPr lang="en-US" smtClean="0"/>
              <a:t>6</a:t>
            </a:fld>
            <a:endParaRPr lang="en-US" dirty="0"/>
          </a:p>
        </p:txBody>
      </p:sp>
      <p:sp>
        <p:nvSpPr>
          <p:cNvPr id="7" name="Date Placeholder 6">
            <a:extLst>
              <a:ext uri="{FF2B5EF4-FFF2-40B4-BE49-F238E27FC236}">
                <a16:creationId xmlns:a16="http://schemas.microsoft.com/office/drawing/2014/main" id="{4977B1EE-2ABB-4995-B738-0068689FFD97}"/>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10D358A6-972C-405A-BAE6-AFC3919EB997}"/>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390638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Important to Know </a:t>
            </a:r>
          </a:p>
        </p:txBody>
      </p:sp>
      <p:sp>
        <p:nvSpPr>
          <p:cNvPr id="3" name="Content Placeholder 2"/>
          <p:cNvSpPr>
            <a:spLocks noGrp="1"/>
          </p:cNvSpPr>
          <p:nvPr>
            <p:ph idx="1"/>
          </p:nvPr>
        </p:nvSpPr>
        <p:spPr/>
        <p:txBody>
          <a:bodyPr>
            <a:normAutofit/>
          </a:bodyPr>
          <a:lstStyle/>
          <a:p>
            <a:pPr marR="45720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Under SBA’s SBIR/STTR Policy Directive, any SBIR/STTR Data delivered must be marked with the appropriate SBIR/STTR Data Rights legend</a:t>
            </a:r>
          </a:p>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Since the 1990’s, the Policy Directive has had the force of law and as a regulation, binds agencies by law</a:t>
            </a:r>
          </a:p>
          <a:p>
            <a:pPr marR="457200" lvl="0">
              <a:lnSpc>
                <a:spcPct val="100000"/>
              </a:lnSpc>
              <a:spcBef>
                <a:spcPts val="2400"/>
              </a:spcBef>
              <a:spcAft>
                <a:spcPts val="800"/>
              </a:spcAft>
            </a:pPr>
            <a:r>
              <a:rPr lang="en-US" sz="2800" dirty="0">
                <a:effectLst/>
                <a:ea typeface="Calibri" panose="020F0502020204030204" pitchFamily="34" charset="0"/>
                <a:cs typeface="Times New Roman" panose="02020603050405020304" pitchFamily="18" charset="0"/>
              </a:rPr>
              <a:t>Agencies cannot change nor circumvent SBIR/STTR laws by requesting SBIR/STTR firms to waive SBIR/STTR Data requirements</a:t>
            </a:r>
          </a:p>
        </p:txBody>
      </p:sp>
      <p:sp>
        <p:nvSpPr>
          <p:cNvPr id="5" name="Slide Number Placeholder 4">
            <a:extLst>
              <a:ext uri="{FF2B5EF4-FFF2-40B4-BE49-F238E27FC236}">
                <a16:creationId xmlns:a16="http://schemas.microsoft.com/office/drawing/2014/main" id="{C95E319F-59C4-4169-938A-EC60A4C8B495}"/>
              </a:ext>
            </a:extLst>
          </p:cNvPr>
          <p:cNvSpPr>
            <a:spLocks noGrp="1"/>
          </p:cNvSpPr>
          <p:nvPr>
            <p:ph type="sldNum" sz="quarter" idx="12"/>
          </p:nvPr>
        </p:nvSpPr>
        <p:spPr/>
        <p:txBody>
          <a:bodyPr/>
          <a:lstStyle/>
          <a:p>
            <a:fld id="{A95DF160-2252-4507-9087-606C83CDB7D9}" type="slidenum">
              <a:rPr lang="en-US" smtClean="0"/>
              <a:t>7</a:t>
            </a:fld>
            <a:endParaRPr lang="en-US" dirty="0"/>
          </a:p>
        </p:txBody>
      </p:sp>
      <p:sp>
        <p:nvSpPr>
          <p:cNvPr id="7" name="Date Placeholder 6">
            <a:extLst>
              <a:ext uri="{FF2B5EF4-FFF2-40B4-BE49-F238E27FC236}">
                <a16:creationId xmlns:a16="http://schemas.microsoft.com/office/drawing/2014/main" id="{0AAE80B2-9DC3-4815-8B33-29E34846D83F}"/>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C95BAA1C-49B7-499C-A88D-9BEDB73940C7}"/>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147956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67A2-E0B1-495E-AB98-792F142219A5}"/>
              </a:ext>
            </a:extLst>
          </p:cNvPr>
          <p:cNvSpPr>
            <a:spLocks noGrp="1"/>
          </p:cNvSpPr>
          <p:nvPr>
            <p:ph type="title"/>
          </p:nvPr>
        </p:nvSpPr>
        <p:spPr/>
        <p:txBody>
          <a:bodyPr/>
          <a:lstStyle/>
          <a:p>
            <a:r>
              <a:rPr lang="en-US" sz="3600" dirty="0"/>
              <a:t>What is a Phase III Award?</a:t>
            </a:r>
            <a:endParaRPr lang="en-US" dirty="0"/>
          </a:p>
        </p:txBody>
      </p:sp>
      <p:sp>
        <p:nvSpPr>
          <p:cNvPr id="3" name="Content Placeholder 2">
            <a:extLst>
              <a:ext uri="{FF2B5EF4-FFF2-40B4-BE49-F238E27FC236}">
                <a16:creationId xmlns:a16="http://schemas.microsoft.com/office/drawing/2014/main" id="{0488E22D-31AA-4043-A232-E1A913F93477}"/>
              </a:ext>
            </a:extLst>
          </p:cNvPr>
          <p:cNvSpPr>
            <a:spLocks noGrp="1"/>
          </p:cNvSpPr>
          <p:nvPr>
            <p:ph idx="1"/>
          </p:nvPr>
        </p:nvSpPr>
        <p:spPr>
          <a:xfrm>
            <a:off x="368642" y="1158359"/>
            <a:ext cx="11563713" cy="5153541"/>
          </a:xfrm>
        </p:spPr>
        <p:txBody>
          <a:bodyPr>
            <a:normAutofit fontScale="92500" lnSpcReduction="20000"/>
          </a:bodyPr>
          <a:lstStyle/>
          <a:p>
            <a:pPr marR="457200" lvl="0">
              <a:lnSpc>
                <a:spcPct val="100000"/>
              </a:lnSpc>
              <a:spcBef>
                <a:spcPts val="2400"/>
              </a:spcBef>
            </a:pPr>
            <a:r>
              <a:rPr lang="en-US" sz="3000" dirty="0">
                <a:cs typeface="Times New Roman" panose="02020603050405020304" pitchFamily="18" charset="0"/>
              </a:rPr>
              <a:t>In order to secure SBIR/STTR Data Rights under a Phase III, one must know how a Phase III is defined</a:t>
            </a:r>
          </a:p>
          <a:p>
            <a:pPr marR="457200" lvl="0">
              <a:lnSpc>
                <a:spcPct val="100000"/>
              </a:lnSpc>
              <a:spcBef>
                <a:spcPts val="2400"/>
              </a:spcBef>
              <a:spcAft>
                <a:spcPts val="800"/>
              </a:spcAft>
            </a:pPr>
            <a:r>
              <a:rPr lang="en-US" sz="3000" dirty="0">
                <a:cs typeface="Times New Roman" panose="02020603050405020304" pitchFamily="18" charset="0"/>
              </a:rPr>
              <a:t>A Phase III is defined as an award that derives from, extends or completes prior SBIR/STTR effort with non-SBIR/STTR (non-set aside) funds</a:t>
            </a:r>
          </a:p>
          <a:p>
            <a:pPr marR="457200" lvl="1">
              <a:lnSpc>
                <a:spcPct val="100000"/>
              </a:lnSpc>
              <a:spcBef>
                <a:spcPts val="0"/>
              </a:spcBef>
              <a:spcAft>
                <a:spcPts val="800"/>
              </a:spcAft>
              <a:buFont typeface="Arial" panose="020B0604020202020204" pitchFamily="34" charset="0"/>
              <a:buChar char="•"/>
            </a:pPr>
            <a:r>
              <a:rPr lang="en-US" sz="2600" b="1" dirty="0">
                <a:solidFill>
                  <a:schemeClr val="tx2">
                    <a:lumMod val="50000"/>
                  </a:schemeClr>
                </a:solidFill>
                <a:cs typeface="Times New Roman" panose="02020603050405020304" pitchFamily="18" charset="0"/>
              </a:rPr>
              <a:t>“Derives from” </a:t>
            </a:r>
            <a:r>
              <a:rPr lang="en-US" sz="2600" dirty="0">
                <a:solidFill>
                  <a:schemeClr val="tx2">
                    <a:lumMod val="50000"/>
                  </a:schemeClr>
                </a:solidFill>
                <a:cs typeface="Times New Roman" panose="02020603050405020304" pitchFamily="18" charset="0"/>
              </a:rPr>
              <a:t>means the Phase III work under consideration traces back to prior SBIR/STTR effort and is funded with non-set-aside funds</a:t>
            </a:r>
            <a:r>
              <a:rPr lang="en-US" sz="2600" dirty="0">
                <a:cs typeface="Times New Roman" panose="02020603050405020304" pitchFamily="18" charset="0"/>
              </a:rPr>
              <a:t> </a:t>
            </a:r>
          </a:p>
          <a:p>
            <a:pPr marR="457200" lvl="1">
              <a:lnSpc>
                <a:spcPct val="100000"/>
              </a:lnSpc>
              <a:spcBef>
                <a:spcPts val="0"/>
              </a:spcBef>
              <a:spcAft>
                <a:spcPts val="800"/>
              </a:spcAft>
              <a:buFont typeface="Arial" panose="020B0604020202020204" pitchFamily="34" charset="0"/>
              <a:buChar char="•"/>
            </a:pPr>
            <a:r>
              <a:rPr lang="en-US" sz="2600" b="1" dirty="0">
                <a:solidFill>
                  <a:schemeClr val="tx2">
                    <a:lumMod val="50000"/>
                  </a:schemeClr>
                </a:solidFill>
                <a:cs typeface="Times New Roman" panose="02020603050405020304" pitchFamily="18" charset="0"/>
              </a:rPr>
              <a:t>“Extends” </a:t>
            </a:r>
            <a:r>
              <a:rPr lang="en-US" sz="2600" dirty="0">
                <a:solidFill>
                  <a:schemeClr val="tx2">
                    <a:lumMod val="50000"/>
                  </a:schemeClr>
                </a:solidFill>
                <a:cs typeface="Times New Roman" panose="02020603050405020304" pitchFamily="18" charset="0"/>
              </a:rPr>
              <a:t>means that the proposed Phase III work can be for an entirely different application of the technology than was developed in a prior Phase I, Phase II, or even a prior Phase III</a:t>
            </a:r>
          </a:p>
          <a:p>
            <a:pPr marR="457200" lvl="1">
              <a:lnSpc>
                <a:spcPct val="100000"/>
              </a:lnSpc>
              <a:spcBef>
                <a:spcPts val="0"/>
              </a:spcBef>
              <a:spcAft>
                <a:spcPts val="800"/>
              </a:spcAft>
              <a:buFont typeface="Arial" panose="020B0604020202020204" pitchFamily="34" charset="0"/>
              <a:buChar char="•"/>
            </a:pPr>
            <a:r>
              <a:rPr lang="en-US" sz="2600" b="1" dirty="0">
                <a:solidFill>
                  <a:schemeClr val="tx2">
                    <a:lumMod val="50000"/>
                  </a:schemeClr>
                </a:solidFill>
                <a:cs typeface="Times New Roman" panose="02020603050405020304" pitchFamily="18" charset="0"/>
              </a:rPr>
              <a:t>“Completes” </a:t>
            </a:r>
            <a:r>
              <a:rPr lang="en-US" sz="2600" dirty="0">
                <a:solidFill>
                  <a:schemeClr val="tx2">
                    <a:lumMod val="50000"/>
                  </a:schemeClr>
                </a:solidFill>
                <a:cs typeface="Times New Roman" panose="02020603050405020304" pitchFamily="18" charset="0"/>
              </a:rPr>
              <a:t>refers to the process of converting prior SBIR/STTR research and effort into a product </a:t>
            </a:r>
          </a:p>
          <a:p>
            <a:pPr marR="457200" lvl="1">
              <a:lnSpc>
                <a:spcPct val="100000"/>
              </a:lnSpc>
              <a:spcBef>
                <a:spcPts val="0"/>
              </a:spcBef>
              <a:spcAft>
                <a:spcPts val="800"/>
              </a:spcAft>
              <a:buFont typeface="Arial" panose="020B0604020202020204" pitchFamily="34" charset="0"/>
              <a:buChar char="•"/>
            </a:pPr>
            <a:r>
              <a:rPr lang="en-US" sz="2600" dirty="0">
                <a:solidFill>
                  <a:schemeClr val="tx2">
                    <a:lumMod val="50000"/>
                  </a:schemeClr>
                </a:solidFill>
                <a:cs typeface="Times New Roman" panose="02020603050405020304" pitchFamily="18" charset="0"/>
              </a:rPr>
              <a:t>The </a:t>
            </a:r>
            <a:r>
              <a:rPr lang="en-US" sz="2600" b="1" dirty="0">
                <a:solidFill>
                  <a:schemeClr val="tx2">
                    <a:lumMod val="50000"/>
                  </a:schemeClr>
                </a:solidFill>
                <a:cs typeface="Times New Roman" panose="02020603050405020304" pitchFamily="18" charset="0"/>
              </a:rPr>
              <a:t>“or” </a:t>
            </a:r>
            <a:r>
              <a:rPr lang="en-US" sz="2600" dirty="0">
                <a:solidFill>
                  <a:schemeClr val="tx2">
                    <a:lumMod val="50000"/>
                  </a:schemeClr>
                </a:solidFill>
                <a:cs typeface="Times New Roman" panose="02020603050405020304" pitchFamily="18" charset="0"/>
              </a:rPr>
              <a:t>means that if any one of these terms applies, the new requirement can be a Phase III</a:t>
            </a:r>
          </a:p>
        </p:txBody>
      </p:sp>
      <p:sp>
        <p:nvSpPr>
          <p:cNvPr id="4" name="Slide Number Placeholder 3">
            <a:extLst>
              <a:ext uri="{FF2B5EF4-FFF2-40B4-BE49-F238E27FC236}">
                <a16:creationId xmlns:a16="http://schemas.microsoft.com/office/drawing/2014/main" id="{7EBFE80A-9FF6-4970-B2CB-6A7D923F6647}"/>
              </a:ext>
            </a:extLst>
          </p:cNvPr>
          <p:cNvSpPr>
            <a:spLocks noGrp="1"/>
          </p:cNvSpPr>
          <p:nvPr>
            <p:ph type="sldNum" sz="quarter" idx="12"/>
          </p:nvPr>
        </p:nvSpPr>
        <p:spPr/>
        <p:txBody>
          <a:bodyPr/>
          <a:lstStyle/>
          <a:p>
            <a:fld id="{A95DF160-2252-4507-9087-606C83CDB7D9}" type="slidenum">
              <a:rPr lang="en-US" smtClean="0"/>
              <a:t>8</a:t>
            </a:fld>
            <a:endParaRPr lang="en-US" dirty="0"/>
          </a:p>
        </p:txBody>
      </p:sp>
      <p:sp>
        <p:nvSpPr>
          <p:cNvPr id="5" name="Date Placeholder 4">
            <a:extLst>
              <a:ext uri="{FF2B5EF4-FFF2-40B4-BE49-F238E27FC236}">
                <a16:creationId xmlns:a16="http://schemas.microsoft.com/office/drawing/2014/main" id="{9C02E51F-F6B4-4704-8A76-C04F8D58792E}"/>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BBD8664E-5F0A-4D71-80F5-8FC97DA7F455}"/>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147816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610" y="65986"/>
            <a:ext cx="8712277" cy="753455"/>
          </a:xfrm>
        </p:spPr>
        <p:txBody>
          <a:bodyPr>
            <a:noAutofit/>
          </a:bodyPr>
          <a:lstStyle/>
          <a:p>
            <a:r>
              <a:rPr lang="en-US" sz="3000" dirty="0"/>
              <a:t>What Makes SBIR/STTR Data Rights Valuable?</a:t>
            </a:r>
          </a:p>
        </p:txBody>
      </p:sp>
      <p:sp>
        <p:nvSpPr>
          <p:cNvPr id="3" name="Content Placeholder 2"/>
          <p:cNvSpPr>
            <a:spLocks noGrp="1"/>
          </p:cNvSpPr>
          <p:nvPr>
            <p:ph idx="1"/>
          </p:nvPr>
        </p:nvSpPr>
        <p:spPr>
          <a:xfrm>
            <a:off x="368643" y="1158359"/>
            <a:ext cx="11383090" cy="4972565"/>
          </a:xfrm>
        </p:spPr>
        <p:txBody>
          <a:bodyPr>
            <a:normAutofit fontScale="92500" lnSpcReduction="10000"/>
          </a:bodyPr>
          <a:lstStyle/>
          <a:p>
            <a:pPr marR="457200" lvl="0">
              <a:lnSpc>
                <a:spcPct val="110000"/>
              </a:lnSpc>
              <a:spcBef>
                <a:spcPts val="2400"/>
              </a:spcBef>
              <a:spcAft>
                <a:spcPts val="800"/>
              </a:spcAft>
            </a:pPr>
            <a:r>
              <a:rPr lang="en-US" dirty="0">
                <a:cs typeface="Times New Roman" panose="02020603050405020304" pitchFamily="18" charset="0"/>
              </a:rPr>
              <a:t>Phase III status brings with it:</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The right to awards without competition</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SBIR/STTR Data protection</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Exemption from SBA size standards</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No limits on number, funding, duration or time between Phase III awards</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The right to a Phase III mandate – the SBIR/STTR firm has a right to be awarded a future Phase III award to the greatest extent practicable</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Application to subcontracts, which can be received for Phase III work without competition</a:t>
            </a:r>
          </a:p>
          <a:p>
            <a:pPr marR="457200" lvl="1">
              <a:lnSpc>
                <a:spcPct val="110000"/>
              </a:lnSpc>
              <a:spcBef>
                <a:spcPts val="0"/>
              </a:spcBef>
              <a:spcAft>
                <a:spcPts val="800"/>
              </a:spcAft>
              <a:buFont typeface="Arial" panose="020B0604020202020204" pitchFamily="34" charset="0"/>
              <a:buChar char="•"/>
            </a:pPr>
            <a:r>
              <a:rPr lang="en-US" dirty="0">
                <a:solidFill>
                  <a:schemeClr val="tx2">
                    <a:lumMod val="50000"/>
                  </a:schemeClr>
                </a:solidFill>
                <a:cs typeface="Times New Roman" panose="02020603050405020304" pitchFamily="18" charset="0"/>
              </a:rPr>
              <a:t>The ability to pursue research, research and development (R&amp;D), services, products, production or any combination of these</a:t>
            </a:r>
          </a:p>
          <a:p>
            <a:pPr>
              <a:lnSpc>
                <a:spcPct val="110000"/>
              </a:lnSpc>
            </a:pPr>
            <a:endParaRPr lang="en-US" dirty="0"/>
          </a:p>
        </p:txBody>
      </p:sp>
      <p:sp>
        <p:nvSpPr>
          <p:cNvPr id="5" name="Slide Number Placeholder 4">
            <a:extLst>
              <a:ext uri="{FF2B5EF4-FFF2-40B4-BE49-F238E27FC236}">
                <a16:creationId xmlns:a16="http://schemas.microsoft.com/office/drawing/2014/main" id="{93B92DB5-5B0E-427F-AF5C-0B13F02F54FC}"/>
              </a:ext>
            </a:extLst>
          </p:cNvPr>
          <p:cNvSpPr>
            <a:spLocks noGrp="1"/>
          </p:cNvSpPr>
          <p:nvPr>
            <p:ph type="sldNum" sz="quarter" idx="12"/>
          </p:nvPr>
        </p:nvSpPr>
        <p:spPr/>
        <p:txBody>
          <a:bodyPr/>
          <a:lstStyle/>
          <a:p>
            <a:fld id="{A95DF160-2252-4507-9087-606C83CDB7D9}" type="slidenum">
              <a:rPr lang="en-US" smtClean="0"/>
              <a:t>9</a:t>
            </a:fld>
            <a:endParaRPr lang="en-US" dirty="0"/>
          </a:p>
        </p:txBody>
      </p:sp>
      <p:sp>
        <p:nvSpPr>
          <p:cNvPr id="7" name="Date Placeholder 6">
            <a:extLst>
              <a:ext uri="{FF2B5EF4-FFF2-40B4-BE49-F238E27FC236}">
                <a16:creationId xmlns:a16="http://schemas.microsoft.com/office/drawing/2014/main" id="{FD6A4629-F327-485F-86ED-4AF4EF66673A}"/>
              </a:ext>
            </a:extLst>
          </p:cNvPr>
          <p:cNvSpPr>
            <a:spLocks noGrp="1"/>
          </p:cNvSpPr>
          <p:nvPr>
            <p:ph type="dt" sz="half" idx="2"/>
          </p:nvPr>
        </p:nvSpPr>
        <p:spPr/>
        <p:txBody>
          <a:bodyPr/>
          <a:lstStyle/>
          <a:p>
            <a:r>
              <a:rPr lang="en-US"/>
              <a:t>Distribution Statement A: Approved for public release. DOPSR case #23-S-2315 applies. Distribution is unlimited.</a:t>
            </a:r>
            <a:endParaRPr lang="en-US" dirty="0"/>
          </a:p>
        </p:txBody>
      </p:sp>
      <p:sp>
        <p:nvSpPr>
          <p:cNvPr id="6" name="Footer Placeholder 5">
            <a:extLst>
              <a:ext uri="{FF2B5EF4-FFF2-40B4-BE49-F238E27FC236}">
                <a16:creationId xmlns:a16="http://schemas.microsoft.com/office/drawing/2014/main" id="{A35106FD-FD63-4966-8B48-5CC5F75AED8E}"/>
              </a:ext>
            </a:extLst>
          </p:cNvPr>
          <p:cNvSpPr>
            <a:spLocks noGrp="1"/>
          </p:cNvSpPr>
          <p:nvPr>
            <p:ph type="ftr" sz="quarter" idx="3"/>
          </p:nvPr>
        </p:nvSpPr>
        <p:spPr/>
        <p:txBody>
          <a:bodyPr/>
          <a:lstStyle/>
          <a:p>
            <a:r>
              <a:rPr lang="en-US" dirty="0"/>
              <a:t>UNCLASSIFIED</a:t>
            </a:r>
          </a:p>
        </p:txBody>
      </p:sp>
    </p:spTree>
    <p:extLst>
      <p:ext uri="{BB962C8B-B14F-4D97-AF65-F5344CB8AC3E}">
        <p14:creationId xmlns:p14="http://schemas.microsoft.com/office/powerpoint/2010/main" val="2560655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2326</TotalTime>
  <Words>3982</Words>
  <Application>Microsoft Office PowerPoint</Application>
  <PresentationFormat>Widescreen</PresentationFormat>
  <Paragraphs>315</Paragraphs>
  <Slides>37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Symbol</vt:lpstr>
      <vt:lpstr>Office Theme</vt:lpstr>
      <vt:lpstr>Custom Design</vt:lpstr>
      <vt:lpstr>Small Business Data Rights Seminar </vt:lpstr>
      <vt:lpstr>Disclaimer</vt:lpstr>
      <vt:lpstr>Agenda</vt:lpstr>
      <vt:lpstr>What are SBIR/STTR Data Rights?</vt:lpstr>
      <vt:lpstr>Essential Attributes of SBIR/STTR Data</vt:lpstr>
      <vt:lpstr>Essential Attributes of SBIR/STTR Data (cont.)</vt:lpstr>
      <vt:lpstr>Important to Know </vt:lpstr>
      <vt:lpstr>What is a Phase III Award?</vt:lpstr>
      <vt:lpstr>What Makes SBIR/STTR Data Rights Valuable?</vt:lpstr>
      <vt:lpstr>Phase III Awards by the Government</vt:lpstr>
      <vt:lpstr>Phase III Commercialization</vt:lpstr>
      <vt:lpstr>Required Phase III Awards</vt:lpstr>
      <vt:lpstr>SBIR/STTR Data Rights Legend</vt:lpstr>
      <vt:lpstr>Marking SBIR/STTR Data</vt:lpstr>
      <vt:lpstr>What are the Consequences of NOT Marking SBIR/STTR Data Correctly? </vt:lpstr>
      <vt:lpstr>How to Correctly Mark SBIR/STTR Data? </vt:lpstr>
      <vt:lpstr>SBIR/STTR Data Marking DOs and DON’Ts</vt:lpstr>
      <vt:lpstr>Non-Disclosure Agreements</vt:lpstr>
      <vt:lpstr>A Former Procuring Contracting Officer’s (PCO’s) Perspective on the SBIR/STTR and Phase III Contracting Process </vt:lpstr>
      <vt:lpstr>Why Participate in the SBIR/STTR Program? </vt:lpstr>
      <vt:lpstr>DoD Investment in SBIR/STTR (FY19-22)</vt:lpstr>
      <vt:lpstr>Keys to SBIR/STTR Contracting Success</vt:lpstr>
      <vt:lpstr>Key #1 to SBIR/STTR Contracting</vt:lpstr>
      <vt:lpstr>Key #2 to SBIR/STTR Contracting</vt:lpstr>
      <vt:lpstr>Key #3 to SBIR/STTR Contracting</vt:lpstr>
      <vt:lpstr>Contractor Actions that Facilitate the Process</vt:lpstr>
      <vt:lpstr>DoD Phase III Awards (FY19-FY22)</vt:lpstr>
      <vt:lpstr>Good News</vt:lpstr>
      <vt:lpstr>Less Than Good News</vt:lpstr>
      <vt:lpstr>Scenario #1: “Just Give Me the Data”</vt:lpstr>
      <vt:lpstr>Scenario #1 Assessment</vt:lpstr>
      <vt:lpstr>Scenario #2:  “Let’s Just Have a Lot of Prototypes”</vt:lpstr>
      <vt:lpstr>Scenario #2 Assessment</vt:lpstr>
      <vt:lpstr>Scenario #3:  “May I Have Your Access Code…please?!”</vt:lpstr>
      <vt:lpstr>Scenario #3 Assessment</vt:lpstr>
      <vt:lpstr> Question &amp; Answer  (Q&amp;A) </vt:lpstr>
      <vt:lpstr>Contact Information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Bayer, Carrie E CTR OSD OUSD R-E (USA)</cp:lastModifiedBy>
  <cp:revision>31</cp:revision>
  <dcterms:created xsi:type="dcterms:W3CDTF">2019-10-28T17:35:30Z</dcterms:created>
  <dcterms:modified xsi:type="dcterms:W3CDTF">2023-06-21T00:46:53Z</dcterms:modified>
</cp:coreProperties>
</file>